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2" r:id="rId6"/>
  </p:sldMasterIdLst>
  <p:notesMasterIdLst>
    <p:notesMasterId r:id="rId23"/>
  </p:notesMasterIdLst>
  <p:handoutMasterIdLst>
    <p:handoutMasterId r:id="rId24"/>
  </p:handoutMasterIdLst>
  <p:sldIdLst>
    <p:sldId id="256" r:id="rId7"/>
    <p:sldId id="268" r:id="rId8"/>
    <p:sldId id="277" r:id="rId9"/>
    <p:sldId id="276" r:id="rId10"/>
    <p:sldId id="287" r:id="rId11"/>
    <p:sldId id="284" r:id="rId12"/>
    <p:sldId id="286" r:id="rId13"/>
    <p:sldId id="269" r:id="rId14"/>
    <p:sldId id="285" r:id="rId15"/>
    <p:sldId id="270" r:id="rId16"/>
    <p:sldId id="271" r:id="rId17"/>
    <p:sldId id="272" r:id="rId18"/>
    <p:sldId id="273" r:id="rId19"/>
    <p:sldId id="274" r:id="rId20"/>
    <p:sldId id="288" r:id="rId21"/>
    <p:sldId id="28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0C0C0"/>
    <a:srgbClr val="10A09B"/>
    <a:srgbClr val="00608E"/>
    <a:srgbClr val="17467A"/>
    <a:srgbClr val="005191"/>
    <a:srgbClr val="055992"/>
    <a:srgbClr val="017394"/>
    <a:srgbClr val="44C39D"/>
    <a:srgbClr val="020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940" autoAdjust="0"/>
  </p:normalViewPr>
  <p:slideViewPr>
    <p:cSldViewPr snapToGrid="0" showGuides="1">
      <p:cViewPr varScale="1">
        <p:scale>
          <a:sx n="114" d="100"/>
          <a:sy n="114" d="100"/>
        </p:scale>
        <p:origin x="16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79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48" d="100"/>
          <a:sy n="148" d="100"/>
        </p:scale>
        <p:origin x="29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46F89-3C8B-A74E-BE19-BACA2AE1CA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694FE-5F46-2648-BCB3-488879180D4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53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E62194E-DFCA-4BBD-A85C-BE14FE4AC49E}" type="datetimeFigureOut">
              <a:rPr lang="fr-FR" smtClean="0"/>
              <a:pPr/>
              <a:t>19/11/2024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4C0918-2127-494D-BCD3-BC383FA1C45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27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7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16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9035F44-8A02-46B4-B47F-F4E60E9896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2843" y="3247804"/>
            <a:ext cx="2946319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B40BE5-0338-447F-B124-9529F25F7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6883" y="3902872"/>
            <a:ext cx="338234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4293" y="4270969"/>
            <a:ext cx="3103415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2037" y="3687428"/>
            <a:ext cx="387927" cy="21544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614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avec 1 logo parten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91E16AC-6E81-43AE-AF77-622249D7C6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8075" y="4706938"/>
            <a:ext cx="3335850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29F0960-CBD4-456B-BD47-21C6E44981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2843" y="3247804"/>
            <a:ext cx="2946319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8CF1F92-9B75-4E25-A346-D077D6F95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6883" y="3902872"/>
            <a:ext cx="338234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B1701F7-784D-46BA-8D85-769A15CE2C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4293" y="4270969"/>
            <a:ext cx="3103415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037" y="3687428"/>
            <a:ext cx="387927" cy="21544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73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avec 3 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88568475-D0A2-426E-BB81-6EA864EC55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9980" y="4792320"/>
            <a:ext cx="1171800" cy="7610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6" name="Espace réservé pour une image  4">
            <a:extLst>
              <a:ext uri="{FF2B5EF4-FFF2-40B4-BE49-F238E27FC236}">
                <a16:creationId xmlns:a16="http://schemas.microsoft.com/office/drawing/2014/main" id="{E1874CC0-3FC8-449F-9A47-A271E79930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9980" y="4792320"/>
            <a:ext cx="1171800" cy="7610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7" name="Espace réservé pour une image  4">
            <a:extLst>
              <a:ext uri="{FF2B5EF4-FFF2-40B4-BE49-F238E27FC236}">
                <a16:creationId xmlns:a16="http://schemas.microsoft.com/office/drawing/2014/main" id="{69E89F92-460D-49BC-8E61-84D7C088FB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9980" y="4792320"/>
            <a:ext cx="1171800" cy="7610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78F1BEC1-BFC0-4E23-B9AE-B9CF65897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2843" y="3247804"/>
            <a:ext cx="2946319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324769AC-81AA-4F8C-BF75-14C22B315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6883" y="3902872"/>
            <a:ext cx="338234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8E03375C-FD45-4574-AA7E-0317C89199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4293" y="4270969"/>
            <a:ext cx="3103415" cy="215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2037" y="3687428"/>
            <a:ext cx="387927" cy="21544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974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1D8DD-5FCB-450D-95F1-48BC8C3A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A78DC-7637-4109-BBDD-413DC606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29C28CA-FCF4-455C-AB4E-BD49AF7A8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1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4B1AF-3C2B-471A-B0CB-68D5A7E5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6D91DB-5D9A-4CC3-8095-F75DEEC3D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349375"/>
            <a:ext cx="4932000" cy="432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20A064-31D4-42AE-907A-264DBC27F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349375"/>
            <a:ext cx="4932000" cy="432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725E42-E135-4BB9-A7E6-8DD140B24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1049" y="1514475"/>
            <a:ext cx="238088" cy="406800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E74D151-8A07-43F8-855E-4AEDCEFB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3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6B65E-EFEC-405D-81AF-86465BCF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10857"/>
            <a:ext cx="11472001" cy="290849"/>
          </a:xfrm>
        </p:spPr>
        <p:txBody>
          <a:bodyPr/>
          <a:lstStyle>
            <a:lvl1pPr>
              <a:defRPr sz="21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F10CCD7-E80C-45A6-9244-EEE6992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77901D-18B9-408F-9D22-17BCDFE8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60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950" y="634330"/>
            <a:ext cx="10499651" cy="290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97934" y="1447800"/>
            <a:ext cx="11051120" cy="476586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74833" y="6492425"/>
            <a:ext cx="349775" cy="20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7170" y="6258012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134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63" y="1221388"/>
            <a:ext cx="9688875" cy="18281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6882" y="3910282"/>
            <a:ext cx="338234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 dirty="0"/>
              <a:t>Lieu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728B4-381A-4324-BDC3-7C5EC61935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6536" y="6141600"/>
            <a:ext cx="145892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1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189B0E-4232-4851-A5E1-1A78B7400FE9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gradFill flip="none" rotWithShape="1">
            <a:gsLst>
              <a:gs pos="100000">
                <a:srgbClr val="44C39D"/>
              </a:gs>
              <a:gs pos="48000">
                <a:srgbClr val="005191"/>
              </a:gs>
              <a:gs pos="0">
                <a:srgbClr val="02025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A2C4F3-B1B4-4B67-9AFC-BE865E1658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87011" y="291600"/>
            <a:ext cx="1458929" cy="360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1374775"/>
            <a:ext cx="1147200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CF15A00-D01B-4BCF-ABFD-235FCA9AC8A4}"/>
              </a:ext>
            </a:extLst>
          </p:cNvPr>
          <p:cNvCxnSpPr/>
          <p:nvPr userDrawn="1"/>
        </p:nvCxnSpPr>
        <p:spPr>
          <a:xfrm>
            <a:off x="359999" y="592670"/>
            <a:ext cx="968887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AF5E90D5-963E-4737-97EC-DBB9CEB6E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485" y="6626632"/>
            <a:ext cx="274114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577CE9-D949-47EC-853B-FEF4C9581CBB}"/>
              </a:ext>
            </a:extLst>
          </p:cNvPr>
          <p:cNvSpPr txBox="1"/>
          <p:nvPr userDrawn="1"/>
        </p:nvSpPr>
        <p:spPr>
          <a:xfrm>
            <a:off x="11430002" y="6649716"/>
            <a:ext cx="407163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+mn-lt"/>
              </a:rPr>
              <a:t>@ </a:t>
            </a:r>
            <a:r>
              <a:rPr lang="fr-FR" sz="900" b="1" dirty="0" err="1">
                <a:solidFill>
                  <a:schemeClr val="bg1"/>
                </a:solidFill>
                <a:latin typeface="+mn-lt"/>
              </a:rPr>
              <a:t>cnes</a:t>
            </a:r>
            <a:endParaRPr lang="fr-FR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6202B63-E625-4774-AFF8-E26F52A8CE9E}"/>
              </a:ext>
            </a:extLst>
          </p:cNvPr>
          <p:cNvSpPr txBox="1">
            <a:spLocks/>
          </p:cNvSpPr>
          <p:nvPr userDrawn="1"/>
        </p:nvSpPr>
        <p:spPr>
          <a:xfrm>
            <a:off x="360000" y="161925"/>
            <a:ext cx="8601075" cy="2762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cap="all" baseline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S1TILING V1.1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77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671" r:id="rId3"/>
    <p:sldLayoutId id="2147483672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rgbClr val="00B0F0"/>
        </a:buClr>
        <a:buFont typeface="Wingdings" panose="05000000000000000000" pitchFamily="2" charset="2"/>
        <a:buChar char="v"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rgbClr val="00B0F0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B0F0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S1Tiling/" TargetMode="External"/><Relationship Id="rId2" Type="http://schemas.openxmlformats.org/officeDocument/2006/relationships/hyperlink" Target="https://gitlab.orfeo-toolbox.org/s1-tiling/s1tili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hyperlink" Target="https://s1-tiling.pages.orfeo-toolbox.org/s1tiling/lates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4411A78-3E90-1747-B96F-B262C888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63" y="2107785"/>
            <a:ext cx="9688875" cy="941796"/>
          </a:xfrm>
        </p:spPr>
        <p:txBody>
          <a:bodyPr/>
          <a:lstStyle/>
          <a:p>
            <a:r>
              <a:rPr lang="fr-FR" noProof="0" dirty="0" smtClean="0"/>
              <a:t>S1Tiling</a:t>
            </a:r>
            <a:br>
              <a:rPr lang="fr-FR" noProof="0" dirty="0" smtClean="0"/>
            </a:br>
            <a:r>
              <a:rPr lang="fr-FR" sz="2400" noProof="0" dirty="0" smtClean="0"/>
              <a:t>sentinel-1 </a:t>
            </a:r>
            <a:r>
              <a:rPr lang="fr-FR" sz="2400" noProof="0" dirty="0" err="1" smtClean="0"/>
              <a:t>Pre-Processing</a:t>
            </a:r>
            <a:r>
              <a:rPr lang="fr-FR" sz="2400" noProof="0" dirty="0" smtClean="0"/>
              <a:t>  </a:t>
            </a:r>
            <a:endParaRPr lang="fr-FR" sz="2400" noProof="0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26DD787-AA2B-9E4B-B93C-75A3011C5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1FC8514-297D-1241-A1F2-74F828B2A6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627" y="3687428"/>
            <a:ext cx="1684757" cy="1692771"/>
          </a:xfrm>
        </p:spPr>
        <p:txBody>
          <a:bodyPr/>
          <a:lstStyle/>
          <a:p>
            <a:r>
              <a:rPr lang="fr-FR" dirty="0" smtClean="0"/>
              <a:t>V 1.1</a:t>
            </a:r>
          </a:p>
          <a:p>
            <a:r>
              <a:rPr lang="fr-FR" dirty="0" smtClean="0"/>
              <a:t>Thierry KOLECK</a:t>
            </a:r>
            <a:br>
              <a:rPr lang="fr-FR" dirty="0" smtClean="0"/>
            </a:br>
            <a:r>
              <a:rPr lang="fr-FR" dirty="0" smtClean="0"/>
              <a:t>CNES – DTN/TPI/TR</a:t>
            </a:r>
          </a:p>
          <a:p>
            <a:r>
              <a:rPr lang="fr-FR" dirty="0" smtClean="0"/>
              <a:t>Luc HERMITTE</a:t>
            </a:r>
            <a:br>
              <a:rPr lang="fr-FR" dirty="0" smtClean="0"/>
            </a:br>
            <a:r>
              <a:rPr lang="fr-FR" dirty="0" smtClean="0"/>
              <a:t>CS-Group</a:t>
            </a:r>
            <a:endParaRPr lang="fr-FR" dirty="0"/>
          </a:p>
        </p:txBody>
      </p:sp>
      <p:pic>
        <p:nvPicPr>
          <p:cNvPr id="6" name="Espace réservé pour une image  15"/>
          <p:cNvPicPr>
            <a:picLocks noChangeAspect="1"/>
          </p:cNvPicPr>
          <p:nvPr/>
        </p:nvPicPr>
        <p:blipFill rotWithShape="1">
          <a:blip r:embed="rId3"/>
          <a:srcRect l="23699" t="6981" r="23186" b="8170"/>
          <a:stretch/>
        </p:blipFill>
        <p:spPr>
          <a:xfrm>
            <a:off x="7776892" y="3588037"/>
            <a:ext cx="2768526" cy="26434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9" y="3588037"/>
            <a:ext cx="4699545" cy="26434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77" y="5465015"/>
            <a:ext cx="730645" cy="4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it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360000" y="1248230"/>
            <a:ext cx="5242514" cy="50519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nsolas" panose="020B0609020204030204" pitchFamily="49" charset="0"/>
              </a:rPr>
              <a:t>[Paths]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# Path for result tiled images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output : /work/scratch/koleck/</a:t>
            </a:r>
            <a:r>
              <a:rPr lang="en-US" sz="1400" dirty="0" err="1">
                <a:latin typeface="Consolas" panose="020B0609020204030204" pitchFamily="49" charset="0"/>
              </a:rPr>
              <a:t>data_out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# Path to store the S1 images to be processed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s1_images : %(</a:t>
            </a:r>
            <a:r>
              <a:rPr lang="en-US" sz="1400" dirty="0" smtClean="0">
                <a:latin typeface="Consolas" panose="020B0609020204030204" pitchFamily="49" charset="0"/>
              </a:rPr>
              <a:t>TMPDIR)s/s1tiling/S1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# Path to SRTM files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dem_dir</a:t>
            </a:r>
            <a:r>
              <a:rPr lang="en-US" sz="1400" dirty="0" smtClean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: /work/</a:t>
            </a:r>
            <a:r>
              <a:rPr lang="en-US" sz="1400" dirty="0" err="1">
                <a:latin typeface="Consolas" panose="020B0609020204030204" pitchFamily="49" charset="0"/>
              </a:rPr>
              <a:t>datalake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 err="1">
                <a:latin typeface="Consolas" panose="020B0609020204030204" pitchFamily="49" charset="0"/>
              </a:rPr>
              <a:t>static_aux</a:t>
            </a:r>
            <a:r>
              <a:rPr lang="en-US" sz="1400" dirty="0">
                <a:latin typeface="Consolas" panose="020B0609020204030204" pitchFamily="49" charset="0"/>
              </a:rPr>
              <a:t>/MNT/SRTM_30_hgt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# </a:t>
            </a:r>
            <a:r>
              <a:rPr lang="en-US" sz="1400" dirty="0">
                <a:latin typeface="Consolas" panose="020B0609020204030204" pitchFamily="49" charset="0"/>
              </a:rPr>
              <a:t>Path to a temporary file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tmp</a:t>
            </a:r>
            <a:r>
              <a:rPr lang="en-US" sz="1400" dirty="0" smtClean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: %(TMPDIR)s/s1tiling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nsolas" panose="020B0609020204030204" pitchFamily="49" charset="0"/>
              </a:rPr>
              <a:t>[</a:t>
            </a:r>
            <a:r>
              <a:rPr lang="en-US" sz="1400" b="1" dirty="0" err="1" smtClean="0">
                <a:latin typeface="Consolas" panose="020B0609020204030204" pitchFamily="49" charset="0"/>
              </a:rPr>
              <a:t>DataSource</a:t>
            </a:r>
            <a:r>
              <a:rPr lang="en-US" sz="1400" b="1" dirty="0" smtClean="0">
                <a:latin typeface="Consolas" panose="020B0609020204030204" pitchFamily="49" charset="0"/>
              </a:rPr>
              <a:t>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Download : True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nb_parallel_download</a:t>
            </a:r>
            <a:r>
              <a:rPr lang="en-US" sz="1400" dirty="0" smtClean="0">
                <a:latin typeface="Consolas" panose="020B0609020204030204" pitchFamily="49" charset="0"/>
              </a:rPr>
              <a:t>: 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polarisation</a:t>
            </a:r>
            <a:r>
              <a:rPr lang="en-US" sz="1400" dirty="0" smtClean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: VV-VH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nsolas" panose="020B0609020204030204" pitchFamily="49" charset="0"/>
              </a:rPr>
              <a:t>first_date</a:t>
            </a:r>
            <a:r>
              <a:rPr lang="en-US" sz="1400" dirty="0">
                <a:latin typeface="Consolas" panose="020B0609020204030204" pitchFamily="49" charset="0"/>
              </a:rPr>
              <a:t> : 2020-01-07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nsolas" panose="020B0609020204030204" pitchFamily="49" charset="0"/>
              </a:rPr>
              <a:t>last_date</a:t>
            </a:r>
            <a:r>
              <a:rPr lang="en-US" sz="1400" dirty="0">
                <a:latin typeface="Consolas" panose="020B0609020204030204" pitchFamily="49" charset="0"/>
              </a:rPr>
              <a:t> : 2020-01-09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tile_to_product_overlap_ratio</a:t>
            </a:r>
            <a:r>
              <a:rPr lang="en-US" sz="1400" dirty="0" smtClean="0">
                <a:latin typeface="Consolas" panose="020B0609020204030204" pitchFamily="49" charset="0"/>
              </a:rPr>
              <a:t>: 5</a:t>
            </a:r>
            <a:endParaRPr lang="en-US" sz="1400" dirty="0" smtClean="0">
              <a:latin typeface="Consolas" panose="020B0609020204030204" pitchFamily="49" charset="0"/>
            </a:endParaRPr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6096000" y="1248231"/>
            <a:ext cx="5640198" cy="467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Consolas" panose="020B0609020204030204" pitchFamily="49" charset="0"/>
              </a:rPr>
              <a:t>[Processing]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# Define the type of calibration: </a:t>
            </a:r>
            <a:r>
              <a:rPr lang="en-US" sz="1400" dirty="0" smtClean="0">
                <a:latin typeface="Consolas" panose="020B0609020204030204" pitchFamily="49" charset="0"/>
              </a:rPr>
              <a:t>gamma, beta, sigma or </a:t>
            </a:r>
            <a:r>
              <a:rPr lang="en-US" sz="1400" dirty="0" err="1" smtClean="0">
                <a:latin typeface="Consolas" panose="020B0609020204030204" pitchFamily="49" charset="0"/>
              </a:rPr>
              <a:t>normlim</a:t>
            </a: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Calibration: gamma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# Remove thermal noise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nsolas" panose="020B0609020204030204" pitchFamily="49" charset="0"/>
              </a:rPr>
              <a:t>remove_thermal_noise</a:t>
            </a:r>
            <a:r>
              <a:rPr lang="en-US" sz="1400" dirty="0">
                <a:latin typeface="Consolas" panose="020B0609020204030204" pitchFamily="49" charset="0"/>
              </a:rPr>
              <a:t>: True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# Pixel Size (in meters) of the output images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OutputSpatialResolution</a:t>
            </a:r>
            <a:r>
              <a:rPr lang="en-US" sz="1400" dirty="0" smtClean="0">
                <a:latin typeface="Consolas" panose="020B0609020204030204" pitchFamily="49" charset="0"/>
              </a:rPr>
              <a:t> : 10.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Tiles: 19LHK, 19PGM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nb_parallel_processes</a:t>
            </a:r>
            <a:r>
              <a:rPr lang="en-US" sz="1400" dirty="0" smtClean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: 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nb_otb_threads</a:t>
            </a:r>
            <a:r>
              <a:rPr lang="en-US" sz="1400" dirty="0">
                <a:latin typeface="Consolas" panose="020B0609020204030204" pitchFamily="49" charset="0"/>
              </a:rPr>
              <a:t>: </a:t>
            </a:r>
            <a:r>
              <a:rPr lang="en-US" sz="1400" dirty="0" smtClean="0">
                <a:latin typeface="Consolas" panose="020B0609020204030204" pitchFamily="49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nsolas" panose="020B0609020204030204" pitchFamily="49" charset="0"/>
              </a:rPr>
              <a:t>ram_per_process</a:t>
            </a:r>
            <a:r>
              <a:rPr lang="en-US" sz="1400" dirty="0">
                <a:latin typeface="Consolas" panose="020B0609020204030204" pitchFamily="49" charset="0"/>
              </a:rPr>
              <a:t> : 4096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Consolas" panose="020B0609020204030204" pitchFamily="49" charset="0"/>
              </a:rPr>
              <a:t>produce_lia_map</a:t>
            </a:r>
            <a:r>
              <a:rPr lang="en-US" sz="1400" dirty="0" smtClean="0">
                <a:latin typeface="Consolas" panose="020B0609020204030204" pitchFamily="49" charset="0"/>
              </a:rPr>
              <a:t>: True</a:t>
            </a:r>
            <a:endParaRPr lang="en-US" sz="1400" dirty="0" smtClean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it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450046" y="1274412"/>
            <a:ext cx="11099224" cy="53522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Usage</a:t>
            </a:r>
            <a:r>
              <a:rPr lang="en-US" sz="1400" dirty="0">
                <a:latin typeface="Consolas" panose="020B0609020204030204" pitchFamily="49" charset="0"/>
              </a:rPr>
              <a:t>: S1Processor [OPTIONS] CONFIG_FILENAME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On demand Ortho-rectification of Sentinel-1 data on Sentinel-2 grid.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It performs the following steps: 1. Download S1 images from S1 data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provider (through </a:t>
            </a:r>
            <a:r>
              <a:rPr lang="en-US" sz="1400" dirty="0" err="1">
                <a:latin typeface="Consolas" panose="020B0609020204030204" pitchFamily="49" charset="0"/>
              </a:rPr>
              <a:t>eodag</a:t>
            </a:r>
            <a:r>
              <a:rPr lang="en-US" sz="1400" dirty="0">
                <a:latin typeface="Consolas" panose="020B0609020204030204" pitchFamily="49" charset="0"/>
              </a:rPr>
              <a:t>) 2. Calibrate the S1 images </a:t>
            </a:r>
            <a:r>
              <a:rPr lang="en-US" sz="1400" dirty="0" smtClean="0">
                <a:latin typeface="Consolas" panose="020B0609020204030204" pitchFamily="49" charset="0"/>
              </a:rPr>
              <a:t>3</a:t>
            </a:r>
            <a:r>
              <a:rPr lang="en-US" sz="1400" dirty="0">
                <a:latin typeface="Consolas" panose="020B0609020204030204" pitchFamily="49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</a:t>
            </a:r>
            <a:r>
              <a:rPr lang="en-US" sz="1400" dirty="0" err="1">
                <a:latin typeface="Consolas" panose="020B0609020204030204" pitchFamily="49" charset="0"/>
              </a:rPr>
              <a:t>Orthorectify</a:t>
            </a:r>
            <a:r>
              <a:rPr lang="en-US" sz="1400" dirty="0">
                <a:latin typeface="Consolas" panose="020B0609020204030204" pitchFamily="49" charset="0"/>
              </a:rPr>
              <a:t> S1 images and cut their on geometric tiles 4. Concatenate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images from the same orbit on the same tile 5. Build mask files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Parameters have to be set by the user in the S1Processor.cfg file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Options: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--version                       Show the version and exit.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--cache-before-</a:t>
            </a:r>
            <a:r>
              <a:rPr lang="en-US" sz="1400" dirty="0" err="1">
                <a:latin typeface="Consolas" panose="020B0609020204030204" pitchFamily="49" charset="0"/>
              </a:rPr>
              <a:t>ortho</a:t>
            </a:r>
            <a:r>
              <a:rPr lang="en-US" sz="1400" dirty="0">
                <a:latin typeface="Consolas" panose="020B0609020204030204" pitchFamily="49" charset="0"/>
              </a:rPr>
              <a:t> / --no-cache-before-</a:t>
            </a:r>
            <a:r>
              <a:rPr lang="en-US" sz="1400" dirty="0" err="1">
                <a:latin typeface="Consolas" panose="020B0609020204030204" pitchFamily="49" charset="0"/>
              </a:rPr>
              <a:t>ortho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                                Force to store </a:t>
            </a:r>
            <a:r>
              <a:rPr lang="en-US" sz="1400" dirty="0" err="1">
                <a:latin typeface="Consolas" panose="020B0609020204030204" pitchFamily="49" charset="0"/>
              </a:rPr>
              <a:t>Calibration|Cutting</a:t>
            </a:r>
            <a:r>
              <a:rPr lang="en-US" sz="1400" dirty="0">
                <a:latin typeface="Consolas" panose="020B0609020204030204" pitchFamily="49" charset="0"/>
              </a:rPr>
              <a:t> result </a:t>
            </a:r>
            <a:r>
              <a:rPr lang="en-US" sz="1400" dirty="0" smtClean="0">
                <a:latin typeface="Consolas" panose="020B0609020204030204" pitchFamily="49" charset="0"/>
              </a:rPr>
              <a:t>on disk </a:t>
            </a:r>
            <a:r>
              <a:rPr lang="en-US" sz="1400" dirty="0">
                <a:latin typeface="Consolas" panose="020B0609020204030204" pitchFamily="49" charset="0"/>
              </a:rPr>
              <a:t>before </a:t>
            </a:r>
            <a:r>
              <a:rPr lang="en-US" sz="1400" dirty="0" err="1" smtClean="0">
                <a:latin typeface="Consolas" panose="020B0609020204030204" pitchFamily="49" charset="0"/>
              </a:rPr>
              <a:t>orthorectification</a:t>
            </a:r>
            <a:r>
              <a:rPr lang="en-US" sz="1400" dirty="0" smtClean="0">
                <a:latin typeface="Consolas" panose="020B0609020204030204" pitchFamily="49" charset="0"/>
              </a:rPr>
              <a:t>.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                                BEWARE, this option will produce </a:t>
            </a:r>
            <a:r>
              <a:rPr lang="en-US" sz="1400" dirty="0" smtClean="0">
                <a:latin typeface="Consolas" panose="020B0609020204030204" pitchFamily="49" charset="0"/>
              </a:rPr>
              <a:t>temporary files </a:t>
            </a:r>
            <a:r>
              <a:rPr lang="en-US" sz="1400" dirty="0">
                <a:latin typeface="Consolas" panose="020B0609020204030204" pitchFamily="49" charset="0"/>
              </a:rPr>
              <a:t>that you'll need </a:t>
            </a:r>
            <a:r>
              <a:rPr lang="en-US" sz="1400" dirty="0" smtClean="0">
                <a:latin typeface="Consolas" panose="020B0609020204030204" pitchFamily="49" charset="0"/>
              </a:rPr>
              <a:t>to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</a:rPr>
              <a:t>                                 </a:t>
            </a:r>
            <a:r>
              <a:rPr lang="en-US" sz="1400" dirty="0" err="1" smtClean="0">
                <a:latin typeface="Consolas" panose="020B0609020204030204" pitchFamily="49" charset="0"/>
              </a:rPr>
              <a:t>explicitely</a:t>
            </a:r>
            <a:r>
              <a:rPr lang="en-US" sz="1400" dirty="0" smtClean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delete</a:t>
            </a:r>
            <a:r>
              <a:rPr lang="en-US" sz="1400" dirty="0" smtClean="0">
                <a:latin typeface="Consolas" panose="020B0609020204030204" pitchFamily="49" charset="0"/>
              </a:rPr>
              <a:t>.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</a:t>
            </a:r>
            <a:r>
              <a:rPr lang="en-US" sz="1400" dirty="0" err="1">
                <a:latin typeface="Consolas" panose="020B0609020204030204" pitchFamily="49" charset="0"/>
              </a:rPr>
              <a:t>searched_items_per_page</a:t>
            </a:r>
            <a:r>
              <a:rPr lang="en-US" sz="1400" dirty="0">
                <a:latin typeface="Consolas" panose="020B0609020204030204" pitchFamily="49" charset="0"/>
              </a:rPr>
              <a:t> INTEGER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                                Number of products simultaneously </a:t>
            </a:r>
            <a:r>
              <a:rPr lang="en-US" sz="1400" dirty="0" smtClean="0">
                <a:latin typeface="Consolas" panose="020B0609020204030204" pitchFamily="49" charset="0"/>
              </a:rPr>
              <a:t>requested by </a:t>
            </a:r>
            <a:r>
              <a:rPr lang="en-US" sz="1400" dirty="0" err="1" smtClean="0">
                <a:latin typeface="Consolas" panose="020B0609020204030204" pitchFamily="49" charset="0"/>
              </a:rPr>
              <a:t>eodag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</a:t>
            </a:r>
            <a:r>
              <a:rPr lang="en-US" sz="1400" dirty="0" err="1">
                <a:latin typeface="Consolas" panose="020B0609020204030204" pitchFamily="49" charset="0"/>
              </a:rPr>
              <a:t>dryrun</a:t>
            </a:r>
            <a:r>
              <a:rPr lang="en-US" sz="1400" dirty="0">
                <a:latin typeface="Consolas" panose="020B0609020204030204" pitchFamily="49" charset="0"/>
              </a:rPr>
              <a:t>                        Display the processing shall would </a:t>
            </a:r>
            <a:r>
              <a:rPr lang="en-US" sz="1400" dirty="0" smtClean="0">
                <a:latin typeface="Consolas" panose="020B0609020204030204" pitchFamily="49" charset="0"/>
              </a:rPr>
              <a:t>be realized</a:t>
            </a:r>
            <a:r>
              <a:rPr lang="en-US" sz="1400" dirty="0">
                <a:latin typeface="Consolas" panose="020B0609020204030204" pitchFamily="49" charset="0"/>
              </a:rPr>
              <a:t>, but none is done</a:t>
            </a:r>
            <a:r>
              <a:rPr lang="en-US" sz="1400" dirty="0" smtClean="0">
                <a:latin typeface="Consolas" panose="020B0609020204030204" pitchFamily="49" charset="0"/>
              </a:rPr>
              <a:t>.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--debug-</a:t>
            </a:r>
            <a:r>
              <a:rPr lang="en-US" sz="1400" dirty="0" err="1">
                <a:latin typeface="Consolas" panose="020B0609020204030204" pitchFamily="49" charset="0"/>
              </a:rPr>
              <a:t>otb</a:t>
            </a:r>
            <a:r>
              <a:rPr lang="en-US" sz="1400" dirty="0">
                <a:latin typeface="Consolas" panose="020B0609020204030204" pitchFamily="49" charset="0"/>
              </a:rPr>
              <a:t>                     Investigation mode were OTB Applications </a:t>
            </a:r>
            <a:r>
              <a:rPr lang="en-US" sz="1400" dirty="0" smtClean="0">
                <a:latin typeface="Consolas" panose="020B0609020204030204" pitchFamily="49" charset="0"/>
              </a:rPr>
              <a:t>are directly </a:t>
            </a:r>
            <a:r>
              <a:rPr lang="en-US" sz="1400" dirty="0">
                <a:latin typeface="Consolas" panose="020B0609020204030204" pitchFamily="49" charset="0"/>
              </a:rPr>
              <a:t>used without </a:t>
            </a:r>
            <a:r>
              <a:rPr lang="en-US" sz="1400" dirty="0" err="1">
                <a:latin typeface="Consolas" panose="020B0609020204030204" pitchFamily="49" charset="0"/>
              </a:rPr>
              <a:t>Dask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</a:rPr>
              <a:t>in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</a:rPr>
              <a:t>                                 order </a:t>
            </a:r>
            <a:r>
              <a:rPr lang="en-US" sz="1400" dirty="0">
                <a:latin typeface="Consolas" panose="020B0609020204030204" pitchFamily="49" charset="0"/>
              </a:rPr>
              <a:t>to </a:t>
            </a:r>
            <a:r>
              <a:rPr lang="en-US" sz="1400" dirty="0" smtClean="0">
                <a:latin typeface="Consolas" panose="020B0609020204030204" pitchFamily="49" charset="0"/>
              </a:rPr>
              <a:t>run them </a:t>
            </a:r>
            <a:r>
              <a:rPr lang="en-US" sz="1400" dirty="0">
                <a:latin typeface="Consolas" panose="020B0609020204030204" pitchFamily="49" charset="0"/>
              </a:rPr>
              <a:t>through </a:t>
            </a:r>
            <a:r>
              <a:rPr lang="en-US" sz="1400" dirty="0" err="1">
                <a:latin typeface="Consolas" panose="020B0609020204030204" pitchFamily="49" charset="0"/>
              </a:rPr>
              <a:t>gdb</a:t>
            </a:r>
            <a:r>
              <a:rPr lang="en-US" sz="1400" dirty="0">
                <a:latin typeface="Consolas" panose="020B0609020204030204" pitchFamily="49" charset="0"/>
              </a:rPr>
              <a:t> for instance</a:t>
            </a:r>
            <a:r>
              <a:rPr lang="en-US" sz="1400" dirty="0" smtClean="0">
                <a:latin typeface="Consolas" panose="020B0609020204030204" pitchFamily="49" charset="0"/>
              </a:rPr>
              <a:t>.</a:t>
            </a:r>
            <a:endParaRPr lang="en-US" sz="1400" dirty="0"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olas" panose="020B0609020204030204" pitchFamily="49" charset="0"/>
              </a:rPr>
              <a:t>  --watch-ram                     Trigger investigation mode for </a:t>
            </a:r>
            <a:r>
              <a:rPr lang="en-US" sz="1400" dirty="0" smtClean="0">
                <a:latin typeface="Consolas" panose="020B0609020204030204" pitchFamily="49" charset="0"/>
              </a:rPr>
              <a:t>watching memory usage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onsolas" panose="020B0609020204030204" pitchFamily="49" charset="0"/>
              </a:rPr>
              <a:t>  </a:t>
            </a:r>
            <a:r>
              <a:rPr lang="en-US" sz="1400" dirty="0">
                <a:latin typeface="Consolas" panose="020B0609020204030204" pitchFamily="49" charset="0"/>
              </a:rPr>
              <a:t>--graphs                        Generate SVG images showing task graphs </a:t>
            </a:r>
            <a:r>
              <a:rPr lang="en-US" sz="1400" dirty="0" smtClean="0">
                <a:latin typeface="Consolas" panose="020B0609020204030204" pitchFamily="49" charset="0"/>
              </a:rPr>
              <a:t>of the </a:t>
            </a:r>
            <a:r>
              <a:rPr lang="en-US" sz="1400" dirty="0">
                <a:latin typeface="Consolas" panose="020B0609020204030204" pitchFamily="49" charset="0"/>
              </a:rPr>
              <a:t>processing </a:t>
            </a:r>
            <a:r>
              <a:rPr lang="en-US" sz="1400" dirty="0" smtClean="0">
                <a:latin typeface="Consolas" panose="020B0609020204030204" pitchFamily="49" charset="0"/>
              </a:rPr>
              <a:t>flows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   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50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it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248710" y="1206500"/>
            <a:ext cx="11394650" cy="52552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00B0F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Output: one folder per tile</a:t>
            </a:r>
          </a:p>
          <a:p>
            <a:r>
              <a:rPr lang="en-US" dirty="0" smtClean="0">
                <a:latin typeface="Consolas" panose="020B0609020204030204" pitchFamily="49" charset="0"/>
              </a:rPr>
              <a:t>47PRP  47QPV  47QQF  47QRE  48PTT  48PUS  48PVQ  48PWA  48PWV  48PXT  48PYS  48PZC  48QTF  48QUE  48QUL  48QVJ  48QWH  48QXF  48QYD  48QZJ</a:t>
            </a:r>
          </a:p>
          <a:p>
            <a:r>
              <a:rPr lang="en-US" sz="2000" dirty="0" smtClean="0">
                <a:latin typeface="+mj-lt"/>
              </a:rPr>
              <a:t>For each tile:</a:t>
            </a:r>
          </a:p>
          <a:p>
            <a:r>
              <a:rPr lang="en-US" dirty="0" smtClean="0">
                <a:latin typeface="Consolas" panose="020B0609020204030204" pitchFamily="49" charset="0"/>
              </a:rPr>
              <a:t>s1a_48PYS_vh_ASC_128_20180701t110305.tif  s1a_48PYS_vh_DES_120_20180712t223707.tif  s1a_48PYS_vv_DES_018_20180705txxxxxx.tif  s1b_48PYS_vh_DES_018_20180723txxxxxx.tif s1a_48PYS_vh_ASC_128_20180713t110306.tif  s1a_48PYS_vh_DES_120_20180724t223707.tif  s1a_48PYS_vv_DES_018_20180717txxxxxx.tif  s1b_48PYS_vh_DES_018_20180804t224455.tif s1a_48PYS_vh_ASC_128_20180725t110307.tif  s1a_48PYS_vh_DES_120_20180805t223708.tif  s1a_48PYS_vv_DES_018_20180729t224509.tif  s1b_48PYS_vv_DES_018_20171008txxxxxx.tif s1a_48PYS_vh_ASC_128_20180806t110307.tif  s1a_48PYS_vv_ASC_128_20171010t110303.tif  s1a_48PYS_vv_DES_018_20180810txxxxxx.tif  s1b_48PYS_vv_DES_018_20171020txxxxxx.tif s1a_48PYS_vh_DES_018_20171002txxxxxx.tif  s1a_48PYS_vv_ASC_128_20171022t110304.tif  s1a_48PYS_vv_DES_120_20171009t223704.tif  s1b_48PYS_vv_DES_018_20171101txxxxxx.tif</a:t>
            </a:r>
          </a:p>
        </p:txBody>
      </p:sp>
    </p:spTree>
    <p:extLst>
      <p:ext uri="{BB962C8B-B14F-4D97-AF65-F5344CB8AC3E}">
        <p14:creationId xmlns:p14="http://schemas.microsoft.com/office/powerpoint/2010/main" val="3838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Inside S1Tiling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S1Tiling </a:t>
            </a:r>
            <a:r>
              <a:rPr lang="en-US" dirty="0" smtClean="0"/>
              <a:t>in </a:t>
            </a:r>
            <a:r>
              <a:rPr lang="en-US" dirty="0" smtClean="0"/>
              <a:t>Python 3</a:t>
            </a:r>
          </a:p>
          <a:p>
            <a:pPr lvl="1"/>
            <a:r>
              <a:rPr lang="en-US" dirty="0"/>
              <a:t>EODAG for data provider management</a:t>
            </a:r>
          </a:p>
          <a:p>
            <a:pPr lvl="2"/>
            <a:r>
              <a:rPr lang="en-US" dirty="0"/>
              <a:t>Access to many data provider</a:t>
            </a:r>
          </a:p>
          <a:p>
            <a:pPr lvl="2"/>
            <a:r>
              <a:rPr lang="en-US" dirty="0"/>
              <a:t>Catalog request and downloading</a:t>
            </a:r>
          </a:p>
          <a:p>
            <a:pPr lvl="1"/>
            <a:r>
              <a:rPr lang="en-US" dirty="0" smtClean="0"/>
              <a:t>OTB for building in-memory pipelines (calibration, remove-border, </a:t>
            </a:r>
            <a:r>
              <a:rPr lang="en-US" dirty="0" smtClean="0"/>
              <a:t>masking, </a:t>
            </a:r>
            <a:r>
              <a:rPr lang="en-US" dirty="0" err="1" smtClean="0"/>
              <a:t>ortho</a:t>
            </a:r>
            <a:r>
              <a:rPr lang="en-US" dirty="0" smtClean="0"/>
              <a:t>, ….)</a:t>
            </a:r>
          </a:p>
          <a:p>
            <a:pPr lvl="2"/>
            <a:r>
              <a:rPr lang="en-US" dirty="0" smtClean="0"/>
              <a:t>Pipeline can be executed in memory or with intermediary files writing</a:t>
            </a:r>
          </a:p>
          <a:p>
            <a:pPr lvl="1"/>
            <a:r>
              <a:rPr lang="en-US" dirty="0" smtClean="0"/>
              <a:t>DASK for running pipelines in parallel</a:t>
            </a:r>
          </a:p>
          <a:p>
            <a:pPr lvl="2"/>
            <a:r>
              <a:rPr lang="en-US" dirty="0" smtClean="0"/>
              <a:t>Only on one computer node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949947" y="5541447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Picture 12" descr="Résultat de recherche d'images pour &quot;orfeo toolbox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863" y="2248946"/>
            <a:ext cx="2888041" cy="7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42" y="1591321"/>
            <a:ext cx="2271114" cy="6724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90" y="3226602"/>
            <a:ext cx="1686128" cy="6778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80" y="4002033"/>
            <a:ext cx="1387438" cy="14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Distribution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359999" y="1374774"/>
            <a:ext cx="11472001" cy="5026025"/>
          </a:xfrm>
        </p:spPr>
        <p:txBody>
          <a:bodyPr>
            <a:normAutofit/>
          </a:bodyPr>
          <a:lstStyle/>
          <a:p>
            <a:r>
              <a:rPr lang="fr-FR" dirty="0"/>
              <a:t>Sources: </a:t>
            </a: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gitlab.orfeo-toolbox.org/s1-tiling/s1tiling</a:t>
            </a:r>
            <a:endParaRPr lang="fr-FR" dirty="0" smtClean="0"/>
          </a:p>
          <a:p>
            <a:r>
              <a:rPr lang="fr-FR" dirty="0" err="1"/>
              <a:t>PiPy</a:t>
            </a:r>
            <a:r>
              <a:rPr lang="fr-FR" dirty="0"/>
              <a:t>: </a:t>
            </a:r>
            <a:r>
              <a:rPr lang="fr-FR" dirty="0">
                <a:hlinkClick r:id="rId3"/>
              </a:rPr>
              <a:t>https://pypi.org/project/S1Tiling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r>
              <a:rPr lang="fr-FR" dirty="0"/>
              <a:t>Documentation: </a:t>
            </a:r>
            <a:r>
              <a:rPr lang="fr-FR" dirty="0">
                <a:hlinkClick r:id="rId4"/>
              </a:rPr>
              <a:t>https://s1-tiling.pages.orfeo-toolbox.org/s1tiling/latest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763" y="3366809"/>
            <a:ext cx="1782138" cy="15385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25276" y="4946555"/>
            <a:ext cx="343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S1Tiling docker image </a:t>
            </a:r>
            <a:r>
              <a:rPr lang="fr-FR" dirty="0" err="1" smtClean="0"/>
              <a:t>available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44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User </a:t>
            </a:r>
            <a:r>
              <a:rPr lang="fr-FR" dirty="0" err="1" smtClean="0"/>
              <a:t>projects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err="1" smtClean="0"/>
              <a:t>TropiSCO</a:t>
            </a:r>
            <a:r>
              <a:rPr lang="fr-FR" b="1" dirty="0" smtClean="0"/>
              <a:t> : Near real time </a:t>
            </a:r>
            <a:r>
              <a:rPr lang="fr-FR" b="1" dirty="0" err="1" smtClean="0"/>
              <a:t>deforestation</a:t>
            </a:r>
            <a:endParaRPr lang="fr-FR" b="1" dirty="0" smtClean="0"/>
          </a:p>
          <a:p>
            <a:r>
              <a:rPr lang="fr-FR" b="1" dirty="0" err="1" smtClean="0"/>
              <a:t>Brazilian</a:t>
            </a:r>
            <a:r>
              <a:rPr lang="fr-FR" b="1" dirty="0" smtClean="0"/>
              <a:t> </a:t>
            </a:r>
            <a:r>
              <a:rPr lang="fr-FR" b="1" dirty="0" err="1" smtClean="0"/>
              <a:t>Amazonia</a:t>
            </a:r>
            <a:r>
              <a:rPr lang="fr-FR" b="1" dirty="0" smtClean="0"/>
              <a:t>, </a:t>
            </a:r>
            <a:r>
              <a:rPr lang="fr-FR" b="1" dirty="0" err="1" smtClean="0"/>
              <a:t>Guiana</a:t>
            </a:r>
            <a:r>
              <a:rPr lang="fr-FR" b="1" dirty="0" smtClean="0"/>
              <a:t> </a:t>
            </a:r>
            <a:r>
              <a:rPr lang="fr-FR" b="1" dirty="0" err="1" smtClean="0"/>
              <a:t>shield</a:t>
            </a:r>
            <a:r>
              <a:rPr lang="fr-FR" b="1" dirty="0" smtClean="0"/>
              <a:t>, France, SE Asia, Gabon</a:t>
            </a:r>
            <a:endParaRPr lang="fr-FR" b="1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Brazil: 225.000 images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Gabon: 22.000 images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 Asia: 210.000 images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Guiana Shield: 44.000 images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0" name="Espace réservé du contenu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14" y="1131600"/>
            <a:ext cx="5093224" cy="45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4294967295"/>
          </p:nvPr>
        </p:nvSpPr>
        <p:spPr>
          <a:xfrm>
            <a:off x="360000" y="161925"/>
            <a:ext cx="8601075" cy="2762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917363" y="6626225"/>
            <a:ext cx="274637" cy="185738"/>
          </a:xfrm>
        </p:spPr>
        <p:txBody>
          <a:bodyPr/>
          <a:lstStyle/>
          <a:p>
            <a:fld id="{1F15C832-BA88-44B2-B74D-EBDA7A9ACE5F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 smtClean="0"/>
              <a:t>Objectives </a:t>
            </a:r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59999" y="1374774"/>
            <a:ext cx="11472001" cy="5084391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Sentinel-1 was the first SAR system providing free data on large time and space domain</a:t>
            </a:r>
          </a:p>
          <a:p>
            <a:pPr lvl="2"/>
            <a:r>
              <a:rPr lang="en-US" dirty="0" smtClean="0"/>
              <a:t>New opportunities for research and business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Generic processing chain for Sentinel-1 time series</a:t>
            </a:r>
          </a:p>
          <a:p>
            <a:pPr lvl="2"/>
            <a:r>
              <a:rPr lang="en-US" dirty="0" smtClean="0"/>
              <a:t>Building ready-to-use times series of Sentinel-1 images (Analysis Ready Data)</a:t>
            </a:r>
          </a:p>
          <a:p>
            <a:pPr lvl="2"/>
            <a:r>
              <a:rPr lang="en-US" dirty="0" smtClean="0"/>
              <a:t>Need for many projects</a:t>
            </a:r>
          </a:p>
          <a:p>
            <a:pPr lvl="2"/>
            <a:r>
              <a:rPr lang="en-US" dirty="0" smtClean="0"/>
              <a:t>Open-source and OTB based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Focused on efficient processing for large time series and large areas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03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Sentinel-1 Observation Scenario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525" lvl="1" indent="0">
              <a:buNone/>
            </a:pPr>
            <a:r>
              <a:rPr lang="fr-FR" dirty="0" err="1"/>
              <a:t>Two</a:t>
            </a:r>
            <a:r>
              <a:rPr lang="fr-FR" dirty="0"/>
              <a:t> satellites (S1-A and S1-B) </a:t>
            </a:r>
            <a:r>
              <a:rPr lang="fr-FR" dirty="0" err="1"/>
              <a:t>with</a:t>
            </a:r>
            <a:r>
              <a:rPr lang="fr-FR" dirty="0"/>
              <a:t> a C-band </a:t>
            </a:r>
            <a:r>
              <a:rPr lang="fr-FR" dirty="0" err="1"/>
              <a:t>Synthetic</a:t>
            </a:r>
            <a:r>
              <a:rPr lang="fr-FR" dirty="0"/>
              <a:t> Aperture Radar </a:t>
            </a:r>
            <a:r>
              <a:rPr lang="fr-FR" dirty="0" err="1"/>
              <a:t>payload</a:t>
            </a:r>
            <a:r>
              <a:rPr lang="fr-FR" dirty="0"/>
              <a:t>.</a:t>
            </a:r>
          </a:p>
          <a:p>
            <a:pPr lvl="2"/>
            <a:r>
              <a:rPr lang="en-US" dirty="0" smtClean="0"/>
              <a:t>S1A </a:t>
            </a:r>
            <a:r>
              <a:rPr lang="en-US" dirty="0"/>
              <a:t>(October 2014) and S1B (September </a:t>
            </a:r>
            <a:r>
              <a:rPr lang="en-US" dirty="0" smtClean="0"/>
              <a:t>2016 -&gt; December 2021)</a:t>
            </a:r>
          </a:p>
          <a:p>
            <a:pPr lvl="2"/>
            <a:r>
              <a:rPr lang="en-US" dirty="0" smtClean="0"/>
              <a:t>S1C (December 2024)</a:t>
            </a:r>
            <a:endParaRPr lang="en-US" dirty="0" smtClean="0"/>
          </a:p>
          <a:p>
            <a:pPr lvl="2"/>
            <a:r>
              <a:rPr lang="en-US" dirty="0" smtClean="0"/>
              <a:t>12-days repeat cycle (6 days with 2 phased satellites)</a:t>
            </a:r>
          </a:p>
          <a:p>
            <a:pPr lvl="1"/>
            <a:endParaRPr lang="en-US" dirty="0"/>
          </a:p>
          <a:p>
            <a:pPr lvl="1"/>
            <a:r>
              <a:rPr lang="fr-FR" dirty="0"/>
              <a:t>Full  and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coverage</a:t>
            </a:r>
            <a:r>
              <a:rPr lang="fr-FR" dirty="0"/>
              <a:t> of </a:t>
            </a:r>
            <a:r>
              <a:rPr lang="fr-FR" dirty="0" smtClean="0"/>
              <a:t>lands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Dual </a:t>
            </a:r>
            <a:r>
              <a:rPr lang="fr-FR" dirty="0" err="1"/>
              <a:t>polarizations</a:t>
            </a:r>
            <a:r>
              <a:rPr lang="fr-FR" dirty="0"/>
              <a:t> 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/>
              <a:t>All-</a:t>
            </a:r>
            <a:r>
              <a:rPr lang="fr-FR" dirty="0" err="1"/>
              <a:t>weather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: Not sensitive to </a:t>
            </a:r>
            <a:r>
              <a:rPr lang="fr-FR" dirty="0" err="1" smtClean="0"/>
              <a:t>clouds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err="1"/>
              <a:t>True</a:t>
            </a:r>
            <a:r>
              <a:rPr lang="fr-FR" dirty="0"/>
              <a:t> time-</a:t>
            </a:r>
            <a:r>
              <a:rPr lang="fr-FR" dirty="0" err="1"/>
              <a:t>serie</a:t>
            </a:r>
            <a:r>
              <a:rPr lang="fr-FR" dirty="0"/>
              <a:t> data (no </a:t>
            </a:r>
            <a:r>
              <a:rPr lang="fr-FR" dirty="0" err="1"/>
              <a:t>loss</a:t>
            </a:r>
            <a:r>
              <a:rPr lang="fr-FR" dirty="0"/>
              <a:t> of data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rainy</a:t>
            </a:r>
            <a:r>
              <a:rPr lang="fr-FR" dirty="0"/>
              <a:t> </a:t>
            </a:r>
            <a:r>
              <a:rPr lang="fr-FR" dirty="0" err="1"/>
              <a:t>season</a:t>
            </a:r>
            <a:r>
              <a:rPr lang="fr-FR" dirty="0" smtClean="0"/>
              <a:t>)</a:t>
            </a:r>
          </a:p>
          <a:p>
            <a:pPr marL="9525" lvl="1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2" name="Espace réservé du numéro de diapositive 4"/>
          <p:cNvSpPr txBox="1">
            <a:spLocks/>
          </p:cNvSpPr>
          <p:nvPr/>
        </p:nvSpPr>
        <p:spPr>
          <a:xfrm>
            <a:off x="6202457" y="4809049"/>
            <a:ext cx="251023" cy="27289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4" name="Picture 4" descr="Résultat de recherche d'images pour &quot;copernicus program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42" y="5720261"/>
            <a:ext cx="1494616" cy="7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90" y="2043230"/>
            <a:ext cx="5348580" cy="30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Sentinel-1 Observation Scenario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6" y="1031897"/>
            <a:ext cx="8684557" cy="58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How to use sentinel-1 time </a:t>
            </a:r>
            <a:r>
              <a:rPr lang="fr-FR" dirty="0" err="1" smtClean="0"/>
              <a:t>series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67003" y="1274413"/>
            <a:ext cx="11472001" cy="4351338"/>
          </a:xfrm>
        </p:spPr>
        <p:txBody>
          <a:bodyPr/>
          <a:lstStyle/>
          <a:p>
            <a:r>
              <a:rPr lang="en-US" dirty="0" smtClean="0"/>
              <a:t>Two major steps:</a:t>
            </a:r>
          </a:p>
          <a:p>
            <a:pPr lvl="1"/>
            <a:r>
              <a:rPr lang="en-US" dirty="0" smtClean="0"/>
              <a:t>1. S1 data pre-processing</a:t>
            </a:r>
          </a:p>
          <a:p>
            <a:pPr lvl="2"/>
            <a:r>
              <a:rPr lang="en-US" dirty="0" smtClean="0"/>
              <a:t>Building the calibrated, </a:t>
            </a:r>
            <a:r>
              <a:rPr lang="en-US" dirty="0" err="1" smtClean="0"/>
              <a:t>orthorectified</a:t>
            </a:r>
            <a:r>
              <a:rPr lang="en-US" dirty="0" smtClean="0"/>
              <a:t> (GTC), corrected (RTC), speckle </a:t>
            </a:r>
            <a:r>
              <a:rPr lang="en-US" dirty="0" smtClean="0"/>
              <a:t>filtered time series over the area of interest (as in </a:t>
            </a:r>
            <a:r>
              <a:rPr lang="en-US" dirty="0" err="1" smtClean="0"/>
              <a:t>datacube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2. Time series analysis for product generation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1707058" y="2918959"/>
            <a:ext cx="8881572" cy="3128863"/>
            <a:chOff x="783289" y="3444973"/>
            <a:chExt cx="7999075" cy="2427090"/>
          </a:xfrm>
        </p:grpSpPr>
        <p:pic>
          <p:nvPicPr>
            <p:cNvPr id="16" name="Image 8" descr="Tiles_VNM_LAO_KHM_THA_MMR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89" y="3444973"/>
              <a:ext cx="2202104" cy="242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cteur en arc 16"/>
            <p:cNvCxnSpPr>
              <a:endCxn id="29" idx="0"/>
            </p:cNvCxnSpPr>
            <p:nvPr/>
          </p:nvCxnSpPr>
          <p:spPr>
            <a:xfrm>
              <a:off x="2074248" y="4327112"/>
              <a:ext cx="1131114" cy="561032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rganigramme : Alternative 17"/>
            <p:cNvSpPr/>
            <p:nvPr/>
          </p:nvSpPr>
          <p:spPr>
            <a:xfrm>
              <a:off x="5301990" y="4126503"/>
              <a:ext cx="1408509" cy="35303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/>
                <a:t>Time series analysis</a:t>
              </a:r>
              <a:endParaRPr lang="en-US" sz="1200" b="1" dirty="0"/>
            </a:p>
          </p:txBody>
        </p:sp>
        <p:sp>
          <p:nvSpPr>
            <p:cNvPr id="19" name="Organigramme : Alternative 18"/>
            <p:cNvSpPr/>
            <p:nvPr/>
          </p:nvSpPr>
          <p:spPr>
            <a:xfrm>
              <a:off x="5319331" y="4695995"/>
              <a:ext cx="1408509" cy="269421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/>
                <a:t>Product generation</a:t>
              </a:r>
              <a:endParaRPr lang="en-US" sz="1200" b="1" dirty="0"/>
            </a:p>
          </p:txBody>
        </p:sp>
        <p:sp>
          <p:nvSpPr>
            <p:cNvPr id="20" name="Organigramme : Alternative 19"/>
            <p:cNvSpPr/>
            <p:nvPr/>
          </p:nvSpPr>
          <p:spPr>
            <a:xfrm>
              <a:off x="5319331" y="5181871"/>
              <a:ext cx="1408509" cy="269421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/>
                <a:t>Product  display</a:t>
              </a:r>
              <a:endParaRPr lang="en-US" sz="1200" b="1" dirty="0"/>
            </a:p>
          </p:txBody>
        </p:sp>
        <p:cxnSp>
          <p:nvCxnSpPr>
            <p:cNvPr id="21" name="Connecteur en angle 20"/>
            <p:cNvCxnSpPr>
              <a:endCxn id="18" idx="0"/>
            </p:cNvCxnSpPr>
            <p:nvPr/>
          </p:nvCxnSpPr>
          <p:spPr>
            <a:xfrm flipV="1">
              <a:off x="4625551" y="4126502"/>
              <a:ext cx="1380694" cy="661686"/>
            </a:xfrm>
            <a:prstGeom prst="bentConnector4">
              <a:avLst>
                <a:gd name="adj1" fmla="val 24496"/>
                <a:gd name="adj2" fmla="val 134548"/>
              </a:avLst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8491" y="4065629"/>
              <a:ext cx="1343873" cy="1402896"/>
            </a:xfrm>
            <a:prstGeom prst="rect">
              <a:avLst/>
            </a:prstGeom>
          </p:spPr>
        </p:pic>
        <p:cxnSp>
          <p:nvCxnSpPr>
            <p:cNvPr id="23" name="Connecteur en angle 22"/>
            <p:cNvCxnSpPr>
              <a:stCxn id="20" idx="2"/>
              <a:endCxn id="22" idx="1"/>
            </p:cNvCxnSpPr>
            <p:nvPr/>
          </p:nvCxnSpPr>
          <p:spPr>
            <a:xfrm rot="5400000" flipH="1" flipV="1">
              <a:off x="6388931" y="4401732"/>
              <a:ext cx="684214" cy="1414905"/>
            </a:xfrm>
            <a:prstGeom prst="bentConnector4">
              <a:avLst>
                <a:gd name="adj1" fmla="val -33411"/>
                <a:gd name="adj2" fmla="val 74887"/>
              </a:avLst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371" y="4617312"/>
              <a:ext cx="731319" cy="9000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371" y="4470415"/>
              <a:ext cx="731319" cy="9000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371" y="4315366"/>
              <a:ext cx="731319" cy="9000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0907" y="4156549"/>
              <a:ext cx="731319" cy="9000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cxnSp>
          <p:nvCxnSpPr>
            <p:cNvPr id="28" name="Connecteur droit avec flèche 27"/>
            <p:cNvCxnSpPr/>
            <p:nvPr/>
          </p:nvCxnSpPr>
          <p:spPr>
            <a:xfrm flipH="1" flipV="1">
              <a:off x="3395308" y="4470415"/>
              <a:ext cx="6634" cy="711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 rot="16200000">
              <a:off x="3147185" y="4763406"/>
              <a:ext cx="365828" cy="249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</p:grpSp>
      <p:cxnSp>
        <p:nvCxnSpPr>
          <p:cNvPr id="30" name="Connecteur en angle 22"/>
          <p:cNvCxnSpPr/>
          <p:nvPr/>
        </p:nvCxnSpPr>
        <p:spPr>
          <a:xfrm rot="-240000" flipH="1">
            <a:off x="7521266" y="4882115"/>
            <a:ext cx="24153" cy="324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22"/>
          <p:cNvCxnSpPr/>
          <p:nvPr/>
        </p:nvCxnSpPr>
        <p:spPr>
          <a:xfrm rot="-240000" flipH="1">
            <a:off x="7508910" y="4235444"/>
            <a:ext cx="24153" cy="324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1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S1tiling: an ARD Processing Chain for S1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Multipurpose</a:t>
            </a:r>
          </a:p>
          <a:p>
            <a:pPr lvl="1"/>
            <a:r>
              <a:rPr lang="fr-FR" dirty="0" smtClean="0"/>
              <a:t>No </a:t>
            </a:r>
            <a:r>
              <a:rPr lang="fr-FR" dirty="0" err="1" smtClean="0"/>
              <a:t>geographic</a:t>
            </a:r>
            <a:r>
              <a:rPr lang="fr-FR" dirty="0" smtClean="0"/>
              <a:t> limitation</a:t>
            </a:r>
          </a:p>
          <a:p>
            <a:pPr lvl="1"/>
            <a:r>
              <a:rPr lang="fr-FR" dirty="0" err="1" smtClean="0"/>
              <a:t>Fully</a:t>
            </a:r>
            <a:r>
              <a:rPr lang="fr-FR" dirty="0" smtClean="0"/>
              <a:t> </a:t>
            </a:r>
            <a:r>
              <a:rPr lang="fr-FR" dirty="0" err="1"/>
              <a:t>customizable</a:t>
            </a:r>
            <a:endParaRPr lang="fr-FR" dirty="0"/>
          </a:p>
          <a:p>
            <a:r>
              <a:rPr lang="fr-FR" dirty="0" err="1" smtClean="0"/>
              <a:t>Operationnal</a:t>
            </a:r>
            <a:endParaRPr lang="fr-FR" dirty="0" smtClean="0"/>
          </a:p>
          <a:p>
            <a:pPr lvl="1"/>
            <a:r>
              <a:rPr lang="fr-FR" dirty="0" smtClean="0"/>
              <a:t>Pipeline </a:t>
            </a:r>
            <a:r>
              <a:rPr lang="fr-FR" dirty="0"/>
              <a:t>of </a:t>
            </a:r>
            <a:r>
              <a:rPr lang="fr-FR" dirty="0" err="1" smtClean="0"/>
              <a:t>processings</a:t>
            </a:r>
            <a:endParaRPr lang="fr-FR" dirty="0" smtClean="0"/>
          </a:p>
          <a:p>
            <a:pPr lvl="1"/>
            <a:r>
              <a:rPr lang="fr-FR" dirty="0" err="1" smtClean="0"/>
              <a:t>Automatic</a:t>
            </a:r>
            <a:r>
              <a:rPr lang="fr-FR" dirty="0" smtClean="0"/>
              <a:t> </a:t>
            </a:r>
            <a:r>
              <a:rPr lang="fr-FR" dirty="0" err="1" smtClean="0"/>
              <a:t>processing</a:t>
            </a:r>
            <a:r>
              <a:rPr lang="fr-FR" dirty="0" smtClean="0"/>
              <a:t>, </a:t>
            </a:r>
            <a:r>
              <a:rPr lang="fr-FR" dirty="0" err="1" smtClean="0"/>
              <a:t>error</a:t>
            </a:r>
            <a:r>
              <a:rPr lang="fr-FR" dirty="0"/>
              <a:t> management, </a:t>
            </a:r>
            <a:r>
              <a:rPr lang="fr-FR" dirty="0" err="1"/>
              <a:t>optimized</a:t>
            </a:r>
            <a:r>
              <a:rPr lang="fr-FR" dirty="0"/>
              <a:t> </a:t>
            </a:r>
            <a:r>
              <a:rPr lang="fr-FR" dirty="0" err="1" smtClean="0"/>
              <a:t>restarting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Optimal </a:t>
            </a:r>
            <a:r>
              <a:rPr lang="fr-FR" dirty="0" err="1" smtClean="0"/>
              <a:t>disk</a:t>
            </a:r>
            <a:r>
              <a:rPr lang="fr-FR" dirty="0" smtClean="0"/>
              <a:t> management</a:t>
            </a:r>
          </a:p>
          <a:p>
            <a:r>
              <a:rPr lang="fr-FR" dirty="0" smtClean="0"/>
              <a:t>Portable</a:t>
            </a:r>
          </a:p>
          <a:p>
            <a:pPr lvl="1"/>
            <a:r>
              <a:rPr lang="fr-FR" dirty="0" err="1" smtClean="0"/>
              <a:t>From</a:t>
            </a:r>
            <a:r>
              <a:rPr lang="fr-FR" dirty="0" smtClean="0"/>
              <a:t> laptop to high-performance cluster</a:t>
            </a:r>
          </a:p>
          <a:p>
            <a:pPr lvl="1"/>
            <a:r>
              <a:rPr lang="fr-FR" dirty="0" err="1" smtClean="0"/>
              <a:t>Developed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open source softwares</a:t>
            </a:r>
          </a:p>
          <a:p>
            <a:pPr lvl="1"/>
            <a:r>
              <a:rPr lang="fr-FR" dirty="0" err="1" smtClean="0"/>
              <a:t>Easy</a:t>
            </a:r>
            <a:r>
              <a:rPr lang="fr-FR" dirty="0" smtClean="0"/>
              <a:t> installation</a:t>
            </a:r>
          </a:p>
          <a:p>
            <a:r>
              <a:rPr lang="fr-FR" dirty="0" smtClean="0"/>
              <a:t>Efficient</a:t>
            </a:r>
          </a:p>
          <a:p>
            <a:pPr lvl="1"/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processing</a:t>
            </a:r>
            <a:r>
              <a:rPr lang="fr-FR" dirty="0" smtClean="0"/>
              <a:t> (</a:t>
            </a:r>
            <a:r>
              <a:rPr lang="fr-FR" dirty="0" err="1" smtClean="0"/>
              <a:t>multiprocesses</a:t>
            </a:r>
            <a:r>
              <a:rPr lang="fr-FR" dirty="0" smtClean="0"/>
              <a:t> and multithreading)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71" y="1024026"/>
            <a:ext cx="4913761" cy="38691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06" y="5650799"/>
            <a:ext cx="2271114" cy="672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74844" y="1017393"/>
            <a:ext cx="1549753" cy="55399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fr-FR" sz="288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MGRS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67103" y="5020276"/>
            <a:ext cx="3760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MGRS </a:t>
            </a:r>
            <a:r>
              <a:rPr lang="fr-FR" dirty="0" err="1" smtClean="0"/>
              <a:t>tile</a:t>
            </a:r>
            <a:r>
              <a:rPr lang="fr-FR" dirty="0" smtClean="0"/>
              <a:t>: </a:t>
            </a:r>
            <a:r>
              <a:rPr lang="fr-FR" dirty="0" smtClean="0"/>
              <a:t>110x110 </a:t>
            </a:r>
            <a:r>
              <a:rPr lang="fr-FR" dirty="0" smtClean="0"/>
              <a:t>km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Sentinel-2 </a:t>
            </a:r>
            <a:r>
              <a:rPr lang="fr-FR" dirty="0" err="1" smtClean="0"/>
              <a:t>products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21" y="5644124"/>
            <a:ext cx="2905125" cy="54948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632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8" y="1551842"/>
            <a:ext cx="5867400" cy="3848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2800" y="3790462"/>
            <a:ext cx="1109785" cy="113323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2800" y="2747597"/>
            <a:ext cx="1109785" cy="113323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6" idx="1"/>
          </p:cNvCxnSpPr>
          <p:nvPr/>
        </p:nvCxnSpPr>
        <p:spPr>
          <a:xfrm flipH="1">
            <a:off x="4024923" y="4357077"/>
            <a:ext cx="1867877" cy="308708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699600" y="447886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GRD </a:t>
            </a:r>
            <a:r>
              <a:rPr lang="fr-FR" dirty="0" err="1" smtClean="0"/>
              <a:t>product</a:t>
            </a:r>
            <a:r>
              <a:rPr lang="fr-FR" dirty="0" smtClean="0"/>
              <a:t> / date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699600" y="310656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 GRD </a:t>
            </a:r>
            <a:r>
              <a:rPr lang="fr-FR" dirty="0" err="1" smtClean="0"/>
              <a:t>products</a:t>
            </a:r>
            <a:r>
              <a:rPr lang="fr-FR" dirty="0" smtClean="0"/>
              <a:t> / date</a:t>
            </a:r>
            <a:endParaRPr lang="fr-FR" dirty="0"/>
          </a:p>
        </p:txBody>
      </p:sp>
      <p:cxnSp>
        <p:nvCxnSpPr>
          <p:cNvPr id="14" name="Connecteur droit avec flèche 13"/>
          <p:cNvCxnSpPr>
            <a:stCxn id="7" idx="1"/>
          </p:cNvCxnSpPr>
          <p:nvPr/>
        </p:nvCxnSpPr>
        <p:spPr>
          <a:xfrm flipH="1">
            <a:off x="4179766" y="3314212"/>
            <a:ext cx="1713034" cy="0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240584" y="545768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red</a:t>
            </a:r>
            <a:r>
              <a:rPr lang="fr-FR" dirty="0" smtClean="0"/>
              <a:t>: MGRS </a:t>
            </a:r>
            <a:r>
              <a:rPr lang="fr-FR" dirty="0" err="1" smtClean="0"/>
              <a:t>tiles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purple</a:t>
            </a:r>
            <a:r>
              <a:rPr lang="fr-FR" dirty="0" smtClean="0"/>
              <a:t>: GRD </a:t>
            </a:r>
            <a:r>
              <a:rPr lang="fr-FR" dirty="0" err="1" smtClean="0"/>
              <a:t>products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6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Organigramme : Alternative 4"/>
          <p:cNvSpPr/>
          <p:nvPr/>
        </p:nvSpPr>
        <p:spPr>
          <a:xfrm>
            <a:off x="1668951" y="2900822"/>
            <a:ext cx="1800225" cy="5032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Downloading</a:t>
            </a:r>
            <a:endParaRPr lang="en-US" sz="1600" dirty="0"/>
          </a:p>
        </p:txBody>
      </p:sp>
      <p:sp>
        <p:nvSpPr>
          <p:cNvPr id="6" name="Organigramme : Alternative 5"/>
          <p:cNvSpPr/>
          <p:nvPr/>
        </p:nvSpPr>
        <p:spPr>
          <a:xfrm>
            <a:off x="5849050" y="2834213"/>
            <a:ext cx="1762125" cy="75783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Calibration, projection,</a:t>
            </a:r>
          </a:p>
          <a:p>
            <a:pPr algn="ctr">
              <a:defRPr/>
            </a:pPr>
            <a:r>
              <a:rPr lang="en-US" sz="1600" dirty="0" smtClean="0"/>
              <a:t>concatenation</a:t>
            </a:r>
            <a:endParaRPr lang="en-US" sz="1600" dirty="0"/>
          </a:p>
        </p:txBody>
      </p:sp>
      <p:sp>
        <p:nvSpPr>
          <p:cNvPr id="7" name="Organigramme : Alternative 6"/>
          <p:cNvSpPr/>
          <p:nvPr/>
        </p:nvSpPr>
        <p:spPr>
          <a:xfrm>
            <a:off x="7388780" y="4767723"/>
            <a:ext cx="1800225" cy="5048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Speckle</a:t>
            </a:r>
          </a:p>
          <a:p>
            <a:pPr algn="ctr">
              <a:defRPr/>
            </a:pPr>
            <a:r>
              <a:rPr lang="en-US" sz="1600" dirty="0" err="1" smtClean="0"/>
              <a:t>Filering</a:t>
            </a:r>
            <a:endParaRPr lang="en-US" sz="1600" dirty="0"/>
          </a:p>
        </p:txBody>
      </p:sp>
      <p:cxnSp>
        <p:nvCxnSpPr>
          <p:cNvPr id="8" name="Connecteur en angle 7"/>
          <p:cNvCxnSpPr>
            <a:stCxn id="18" idx="3"/>
            <a:endCxn id="5" idx="0"/>
          </p:cNvCxnSpPr>
          <p:nvPr/>
        </p:nvCxnSpPr>
        <p:spPr>
          <a:xfrm rot="16200000" flipH="1">
            <a:off x="2230499" y="2562256"/>
            <a:ext cx="677129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ngle 8"/>
          <p:cNvCxnSpPr>
            <a:endCxn id="5" idx="2"/>
          </p:cNvCxnSpPr>
          <p:nvPr/>
        </p:nvCxnSpPr>
        <p:spPr>
          <a:xfrm rot="16200000" flipV="1">
            <a:off x="2275376" y="3697747"/>
            <a:ext cx="587375" cy="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ngle 9"/>
          <p:cNvCxnSpPr>
            <a:stCxn id="5" idx="3"/>
          </p:cNvCxnSpPr>
          <p:nvPr/>
        </p:nvCxnSpPr>
        <p:spPr>
          <a:xfrm flipV="1">
            <a:off x="3469176" y="3148472"/>
            <a:ext cx="236538" cy="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ngle 10"/>
          <p:cNvCxnSpPr>
            <a:endCxn id="6" idx="1"/>
          </p:cNvCxnSpPr>
          <p:nvPr/>
        </p:nvCxnSpPr>
        <p:spPr>
          <a:xfrm>
            <a:off x="5429950" y="3137426"/>
            <a:ext cx="419100" cy="757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6" idx="3"/>
          </p:cNvCxnSpPr>
          <p:nvPr/>
        </p:nvCxnSpPr>
        <p:spPr>
          <a:xfrm flipV="1">
            <a:off x="7611175" y="3135838"/>
            <a:ext cx="223838" cy="7729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2"/>
          <p:cNvCxnSpPr>
            <a:stCxn id="27" idx="2"/>
            <a:endCxn id="7" idx="0"/>
          </p:cNvCxnSpPr>
          <p:nvPr/>
        </p:nvCxnSpPr>
        <p:spPr>
          <a:xfrm rot="5400000">
            <a:off x="7925127" y="4186155"/>
            <a:ext cx="945335" cy="21780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stCxn id="7" idx="1"/>
          </p:cNvCxnSpPr>
          <p:nvPr/>
        </p:nvCxnSpPr>
        <p:spPr>
          <a:xfrm rot="10800000">
            <a:off x="6982380" y="5019342"/>
            <a:ext cx="406400" cy="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024"/>
          <p:cNvSpPr txBox="1">
            <a:spLocks noChangeArrowheads="1"/>
          </p:cNvSpPr>
          <p:nvPr/>
        </p:nvSpPr>
        <p:spPr bwMode="auto">
          <a:xfrm>
            <a:off x="7723094" y="1908183"/>
            <a:ext cx="14345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i="1" dirty="0" err="1" smtClean="0"/>
              <a:t>Orthoimages</a:t>
            </a:r>
            <a:endParaRPr lang="en-US" sz="1400" i="1" dirty="0"/>
          </a:p>
        </p:txBody>
      </p:sp>
      <p:sp>
        <p:nvSpPr>
          <p:cNvPr id="16" name="ZoneTexte 35"/>
          <p:cNvSpPr txBox="1">
            <a:spLocks noChangeArrowheads="1"/>
          </p:cNvSpPr>
          <p:nvPr/>
        </p:nvSpPr>
        <p:spPr bwMode="auto">
          <a:xfrm>
            <a:off x="3882243" y="1915915"/>
            <a:ext cx="15295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i="1" dirty="0" smtClean="0"/>
              <a:t>S1 GRD  images</a:t>
            </a:r>
            <a:endParaRPr lang="en-US" sz="1400" i="1" dirty="0"/>
          </a:p>
        </p:txBody>
      </p:sp>
      <p:grpSp>
        <p:nvGrpSpPr>
          <p:cNvPr id="17" name="Groupe 1032"/>
          <p:cNvGrpSpPr>
            <a:grpSpLocks/>
          </p:cNvGrpSpPr>
          <p:nvPr/>
        </p:nvGrpSpPr>
        <p:grpSpPr bwMode="auto">
          <a:xfrm>
            <a:off x="2106638" y="1647866"/>
            <a:ext cx="924849" cy="575827"/>
            <a:chOff x="1115616" y="2403282"/>
            <a:chExt cx="1300731" cy="864096"/>
          </a:xfrm>
        </p:grpSpPr>
        <p:sp>
          <p:nvSpPr>
            <p:cNvPr id="18" name="Organigramme : Disque magnétique 17"/>
            <p:cNvSpPr/>
            <p:nvPr/>
          </p:nvSpPr>
          <p:spPr>
            <a:xfrm>
              <a:off x="1115616" y="2403282"/>
              <a:ext cx="1300731" cy="8640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9" name="Image 10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85" y="2502116"/>
              <a:ext cx="747540" cy="66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ZoneTexte 45"/>
          <p:cNvSpPr txBox="1">
            <a:spLocks noChangeArrowheads="1"/>
          </p:cNvSpPr>
          <p:nvPr/>
        </p:nvSpPr>
        <p:spPr bwMode="auto">
          <a:xfrm>
            <a:off x="2337005" y="567269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i="1" dirty="0" smtClean="0"/>
              <a:t>ROI</a:t>
            </a:r>
            <a:endParaRPr lang="en-US" sz="1400" i="1" dirty="0"/>
          </a:p>
        </p:txBody>
      </p:sp>
      <p:pic>
        <p:nvPicPr>
          <p:cNvPr id="21" name="Picture 6" descr="F:\logo-orfeo-toolbox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83" y="2924165"/>
            <a:ext cx="337582" cy="25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598010" y="259609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Step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896510" y="25240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Step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253710" y="4287005"/>
            <a:ext cx="8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Etape 3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69" y="3993358"/>
            <a:ext cx="1813676" cy="160178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714" y="2316474"/>
            <a:ext cx="1882645" cy="160523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683" y="2482491"/>
            <a:ext cx="1394021" cy="1339897"/>
          </a:xfrm>
          <a:prstGeom prst="rect">
            <a:avLst/>
          </a:prstGeom>
        </p:spPr>
      </p:pic>
      <p:pic>
        <p:nvPicPr>
          <p:cNvPr id="28" name="Picture 6" descr="F:\logo-orfeo-toolbox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38" y="4767723"/>
            <a:ext cx="355363" cy="27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359" y="4350185"/>
            <a:ext cx="1394021" cy="1339897"/>
          </a:xfrm>
          <a:prstGeom prst="rect">
            <a:avLst/>
          </a:prstGeom>
        </p:spPr>
      </p:pic>
      <p:sp>
        <p:nvSpPr>
          <p:cNvPr id="30" name="ZoneTexte 1024"/>
          <p:cNvSpPr txBox="1">
            <a:spLocks noChangeArrowheads="1"/>
          </p:cNvSpPr>
          <p:nvPr/>
        </p:nvSpPr>
        <p:spPr bwMode="auto">
          <a:xfrm>
            <a:off x="5478818" y="3883075"/>
            <a:ext cx="15887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i="1" dirty="0" err="1" smtClean="0"/>
              <a:t>Série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temporelle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filtrée</a:t>
            </a:r>
            <a:endParaRPr lang="en-US" sz="1400" i="1" dirty="0"/>
          </a:p>
        </p:txBody>
      </p:sp>
      <p:sp>
        <p:nvSpPr>
          <p:cNvPr id="32" name="Rectangle 31"/>
          <p:cNvSpPr/>
          <p:nvPr/>
        </p:nvSpPr>
        <p:spPr>
          <a:xfrm>
            <a:off x="4507345" y="2900821"/>
            <a:ext cx="267855" cy="282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re 10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S1Tiling pipeline</a:t>
            </a:r>
            <a:endParaRPr lang="fr-FR" dirty="0"/>
          </a:p>
        </p:txBody>
      </p:sp>
      <p:sp>
        <p:nvSpPr>
          <p:cNvPr id="104" name="Organigramme : Alternative 59"/>
          <p:cNvSpPr/>
          <p:nvPr/>
        </p:nvSpPr>
        <p:spPr>
          <a:xfrm>
            <a:off x="1859316" y="2326751"/>
            <a:ext cx="2717379" cy="3847403"/>
          </a:xfrm>
          <a:custGeom>
            <a:avLst/>
            <a:gdLst>
              <a:gd name="connsiteX0" fmla="*/ 0 w 4460867"/>
              <a:gd name="connsiteY0" fmla="*/ 743478 h 4644289"/>
              <a:gd name="connsiteX1" fmla="*/ 743478 w 4460867"/>
              <a:gd name="connsiteY1" fmla="*/ 0 h 4644289"/>
              <a:gd name="connsiteX2" fmla="*/ 3717389 w 4460867"/>
              <a:gd name="connsiteY2" fmla="*/ 0 h 4644289"/>
              <a:gd name="connsiteX3" fmla="*/ 4460867 w 4460867"/>
              <a:gd name="connsiteY3" fmla="*/ 743478 h 4644289"/>
              <a:gd name="connsiteX4" fmla="*/ 4460867 w 4460867"/>
              <a:gd name="connsiteY4" fmla="*/ 3900811 h 4644289"/>
              <a:gd name="connsiteX5" fmla="*/ 3717389 w 4460867"/>
              <a:gd name="connsiteY5" fmla="*/ 4644289 h 4644289"/>
              <a:gd name="connsiteX6" fmla="*/ 743478 w 4460867"/>
              <a:gd name="connsiteY6" fmla="*/ 4644289 h 4644289"/>
              <a:gd name="connsiteX7" fmla="*/ 0 w 4460867"/>
              <a:gd name="connsiteY7" fmla="*/ 3900811 h 4644289"/>
              <a:gd name="connsiteX8" fmla="*/ 0 w 4460867"/>
              <a:gd name="connsiteY8" fmla="*/ 743478 h 4644289"/>
              <a:gd name="connsiteX0" fmla="*/ 0 w 4460867"/>
              <a:gd name="connsiteY0" fmla="*/ 743478 h 4644289"/>
              <a:gd name="connsiteX1" fmla="*/ 743478 w 4460867"/>
              <a:gd name="connsiteY1" fmla="*/ 0 h 4644289"/>
              <a:gd name="connsiteX2" fmla="*/ 3717389 w 4460867"/>
              <a:gd name="connsiteY2" fmla="*/ 0 h 4644289"/>
              <a:gd name="connsiteX3" fmla="*/ 4460867 w 4460867"/>
              <a:gd name="connsiteY3" fmla="*/ 408500 h 4644289"/>
              <a:gd name="connsiteX4" fmla="*/ 4460867 w 4460867"/>
              <a:gd name="connsiteY4" fmla="*/ 3900811 h 4644289"/>
              <a:gd name="connsiteX5" fmla="*/ 3717389 w 4460867"/>
              <a:gd name="connsiteY5" fmla="*/ 4644289 h 4644289"/>
              <a:gd name="connsiteX6" fmla="*/ 743478 w 4460867"/>
              <a:gd name="connsiteY6" fmla="*/ 4644289 h 4644289"/>
              <a:gd name="connsiteX7" fmla="*/ 0 w 4460867"/>
              <a:gd name="connsiteY7" fmla="*/ 3900811 h 4644289"/>
              <a:gd name="connsiteX8" fmla="*/ 0 w 4460867"/>
              <a:gd name="connsiteY8" fmla="*/ 743478 h 4644289"/>
              <a:gd name="connsiteX0" fmla="*/ 0 w 4460867"/>
              <a:gd name="connsiteY0" fmla="*/ 399476 h 4644318"/>
              <a:gd name="connsiteX1" fmla="*/ 743478 w 4460867"/>
              <a:gd name="connsiteY1" fmla="*/ 29 h 4644318"/>
              <a:gd name="connsiteX2" fmla="*/ 3717389 w 4460867"/>
              <a:gd name="connsiteY2" fmla="*/ 29 h 4644318"/>
              <a:gd name="connsiteX3" fmla="*/ 4460867 w 4460867"/>
              <a:gd name="connsiteY3" fmla="*/ 408529 h 4644318"/>
              <a:gd name="connsiteX4" fmla="*/ 4460867 w 4460867"/>
              <a:gd name="connsiteY4" fmla="*/ 3900840 h 4644318"/>
              <a:gd name="connsiteX5" fmla="*/ 3717389 w 4460867"/>
              <a:gd name="connsiteY5" fmla="*/ 4644318 h 4644318"/>
              <a:gd name="connsiteX6" fmla="*/ 743478 w 4460867"/>
              <a:gd name="connsiteY6" fmla="*/ 4644318 h 4644318"/>
              <a:gd name="connsiteX7" fmla="*/ 0 w 4460867"/>
              <a:gd name="connsiteY7" fmla="*/ 3900840 h 4644318"/>
              <a:gd name="connsiteX8" fmla="*/ 0 w 4460867"/>
              <a:gd name="connsiteY8" fmla="*/ 399476 h 4644318"/>
              <a:gd name="connsiteX0" fmla="*/ 0 w 4460867"/>
              <a:gd name="connsiteY0" fmla="*/ 399476 h 4645983"/>
              <a:gd name="connsiteX1" fmla="*/ 743478 w 4460867"/>
              <a:gd name="connsiteY1" fmla="*/ 29 h 4645983"/>
              <a:gd name="connsiteX2" fmla="*/ 3717389 w 4460867"/>
              <a:gd name="connsiteY2" fmla="*/ 29 h 4645983"/>
              <a:gd name="connsiteX3" fmla="*/ 4460867 w 4460867"/>
              <a:gd name="connsiteY3" fmla="*/ 408529 h 4645983"/>
              <a:gd name="connsiteX4" fmla="*/ 4460867 w 4460867"/>
              <a:gd name="connsiteY4" fmla="*/ 3900840 h 4645983"/>
              <a:gd name="connsiteX5" fmla="*/ 3717389 w 4460867"/>
              <a:gd name="connsiteY5" fmla="*/ 4644318 h 4645983"/>
              <a:gd name="connsiteX6" fmla="*/ 743478 w 4460867"/>
              <a:gd name="connsiteY6" fmla="*/ 4644318 h 4645983"/>
              <a:gd name="connsiteX7" fmla="*/ 0 w 4460867"/>
              <a:gd name="connsiteY7" fmla="*/ 4281085 h 4645983"/>
              <a:gd name="connsiteX8" fmla="*/ 0 w 4460867"/>
              <a:gd name="connsiteY8" fmla="*/ 399476 h 4645983"/>
              <a:gd name="connsiteX0" fmla="*/ 0 w 4478974"/>
              <a:gd name="connsiteY0" fmla="*/ 399476 h 4645983"/>
              <a:gd name="connsiteX1" fmla="*/ 743478 w 4478974"/>
              <a:gd name="connsiteY1" fmla="*/ 29 h 4645983"/>
              <a:gd name="connsiteX2" fmla="*/ 3717389 w 4478974"/>
              <a:gd name="connsiteY2" fmla="*/ 29 h 4645983"/>
              <a:gd name="connsiteX3" fmla="*/ 4460867 w 4478974"/>
              <a:gd name="connsiteY3" fmla="*/ 408529 h 4645983"/>
              <a:gd name="connsiteX4" fmla="*/ 4478974 w 4478974"/>
              <a:gd name="connsiteY4" fmla="*/ 4253925 h 4645983"/>
              <a:gd name="connsiteX5" fmla="*/ 3717389 w 4478974"/>
              <a:gd name="connsiteY5" fmla="*/ 4644318 h 4645983"/>
              <a:gd name="connsiteX6" fmla="*/ 743478 w 4478974"/>
              <a:gd name="connsiteY6" fmla="*/ 4644318 h 4645983"/>
              <a:gd name="connsiteX7" fmla="*/ 0 w 4478974"/>
              <a:gd name="connsiteY7" fmla="*/ 4281085 h 4645983"/>
              <a:gd name="connsiteX8" fmla="*/ 0 w 4478974"/>
              <a:gd name="connsiteY8" fmla="*/ 399476 h 46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8974" h="4645983">
                <a:moveTo>
                  <a:pt x="0" y="399476"/>
                </a:moveTo>
                <a:cubicBezTo>
                  <a:pt x="0" y="-11136"/>
                  <a:pt x="332866" y="29"/>
                  <a:pt x="743478" y="29"/>
                </a:cubicBezTo>
                <a:lnTo>
                  <a:pt x="3717389" y="29"/>
                </a:lnTo>
                <a:cubicBezTo>
                  <a:pt x="4128001" y="29"/>
                  <a:pt x="4460867" y="-2083"/>
                  <a:pt x="4460867" y="408529"/>
                </a:cubicBezTo>
                <a:cubicBezTo>
                  <a:pt x="4466903" y="1690328"/>
                  <a:pt x="4472938" y="2972126"/>
                  <a:pt x="4478974" y="4253925"/>
                </a:cubicBezTo>
                <a:cubicBezTo>
                  <a:pt x="4478974" y="4664537"/>
                  <a:pt x="4128001" y="4644318"/>
                  <a:pt x="3717389" y="4644318"/>
                </a:cubicBezTo>
                <a:lnTo>
                  <a:pt x="743478" y="4644318"/>
                </a:lnTo>
                <a:cubicBezTo>
                  <a:pt x="332866" y="4644318"/>
                  <a:pt x="0" y="4691697"/>
                  <a:pt x="0" y="4281085"/>
                </a:cubicBezTo>
                <a:lnTo>
                  <a:pt x="0" y="399476"/>
                </a:lnTo>
                <a:close/>
              </a:path>
            </a:pathLst>
          </a:cu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67" dirty="0"/>
          </a:p>
        </p:txBody>
      </p:sp>
      <p:sp>
        <p:nvSpPr>
          <p:cNvPr id="107" name="Organigramme : Alternative 106"/>
          <p:cNvSpPr/>
          <p:nvPr/>
        </p:nvSpPr>
        <p:spPr>
          <a:xfrm>
            <a:off x="1971428" y="2509102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Calibration</a:t>
            </a:r>
            <a:endParaRPr lang="en-US" sz="800" dirty="0"/>
          </a:p>
        </p:txBody>
      </p:sp>
      <p:sp>
        <p:nvSpPr>
          <p:cNvPr id="112" name="ZoneTexte 111"/>
          <p:cNvSpPr txBox="1"/>
          <p:nvPr/>
        </p:nvSpPr>
        <p:spPr>
          <a:xfrm>
            <a:off x="2881214" y="2296101"/>
            <a:ext cx="673582" cy="246221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Pipeline</a:t>
            </a:r>
            <a:endParaRPr lang="fr-FR" sz="1000" b="1" dirty="0"/>
          </a:p>
        </p:txBody>
      </p:sp>
      <p:pic>
        <p:nvPicPr>
          <p:cNvPr id="148" name="Picture 6" descr="F:\logo-orfeo-toolbo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95" y="6560455"/>
            <a:ext cx="287832" cy="22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" name="Organigramme : Alternative 199"/>
          <p:cNvSpPr/>
          <p:nvPr/>
        </p:nvSpPr>
        <p:spPr>
          <a:xfrm>
            <a:off x="1971428" y="2888303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Analyze border</a:t>
            </a:r>
            <a:endParaRPr lang="en-US" sz="800" dirty="0"/>
          </a:p>
        </p:txBody>
      </p:sp>
      <p:sp>
        <p:nvSpPr>
          <p:cNvPr id="201" name="Organigramme : Alternative 200"/>
          <p:cNvSpPr/>
          <p:nvPr/>
        </p:nvSpPr>
        <p:spPr>
          <a:xfrm>
            <a:off x="2000169" y="3294688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Cutting border</a:t>
            </a:r>
            <a:endParaRPr lang="en-US" sz="800" dirty="0"/>
          </a:p>
        </p:txBody>
      </p:sp>
      <p:sp>
        <p:nvSpPr>
          <p:cNvPr id="202" name="Organigramme : Alternative 201"/>
          <p:cNvSpPr/>
          <p:nvPr/>
        </p:nvSpPr>
        <p:spPr>
          <a:xfrm>
            <a:off x="2000169" y="3988424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err="1" smtClean="0"/>
              <a:t>Orthorectification</a:t>
            </a:r>
            <a:endParaRPr lang="en-US" sz="800" dirty="0"/>
          </a:p>
        </p:txBody>
      </p:sp>
      <p:sp>
        <p:nvSpPr>
          <p:cNvPr id="203" name="Organigramme : Alternative 202"/>
          <p:cNvSpPr/>
          <p:nvPr/>
        </p:nvSpPr>
        <p:spPr>
          <a:xfrm>
            <a:off x="2000168" y="4360112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Mask generation</a:t>
            </a:r>
            <a:endParaRPr lang="en-US" sz="800" dirty="0"/>
          </a:p>
        </p:txBody>
      </p:sp>
      <p:sp>
        <p:nvSpPr>
          <p:cNvPr id="204" name="Organigramme : Alternative 203"/>
          <p:cNvSpPr/>
          <p:nvPr/>
        </p:nvSpPr>
        <p:spPr>
          <a:xfrm>
            <a:off x="2584374" y="4854219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Concatenation</a:t>
            </a:r>
            <a:endParaRPr lang="en-US" sz="800" dirty="0"/>
          </a:p>
        </p:txBody>
      </p:sp>
      <p:sp>
        <p:nvSpPr>
          <p:cNvPr id="208" name="Organigramme : Alternative 207"/>
          <p:cNvSpPr/>
          <p:nvPr/>
        </p:nvSpPr>
        <p:spPr>
          <a:xfrm>
            <a:off x="3387205" y="2525103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Calibration</a:t>
            </a:r>
            <a:endParaRPr lang="en-US" sz="800" dirty="0"/>
          </a:p>
        </p:txBody>
      </p:sp>
      <p:sp>
        <p:nvSpPr>
          <p:cNvPr id="209" name="Organigramme : Alternative 208"/>
          <p:cNvSpPr/>
          <p:nvPr/>
        </p:nvSpPr>
        <p:spPr>
          <a:xfrm>
            <a:off x="3387205" y="2904304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Analyze border</a:t>
            </a:r>
            <a:endParaRPr lang="en-US" sz="800" dirty="0"/>
          </a:p>
        </p:txBody>
      </p:sp>
      <p:sp>
        <p:nvSpPr>
          <p:cNvPr id="210" name="Organigramme : Alternative 209"/>
          <p:cNvSpPr/>
          <p:nvPr/>
        </p:nvSpPr>
        <p:spPr>
          <a:xfrm>
            <a:off x="3415946" y="3310689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Cutting border</a:t>
            </a:r>
            <a:endParaRPr lang="en-US" sz="800" dirty="0"/>
          </a:p>
        </p:txBody>
      </p:sp>
      <p:sp>
        <p:nvSpPr>
          <p:cNvPr id="211" name="Organigramme : Alternative 210"/>
          <p:cNvSpPr/>
          <p:nvPr/>
        </p:nvSpPr>
        <p:spPr>
          <a:xfrm>
            <a:off x="3415946" y="4004425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err="1" smtClean="0"/>
              <a:t>Orthorectification</a:t>
            </a:r>
            <a:endParaRPr lang="en-US" sz="800" dirty="0"/>
          </a:p>
        </p:txBody>
      </p:sp>
      <p:sp>
        <p:nvSpPr>
          <p:cNvPr id="212" name="Organigramme : Alternative 211"/>
          <p:cNvSpPr/>
          <p:nvPr/>
        </p:nvSpPr>
        <p:spPr>
          <a:xfrm>
            <a:off x="3415945" y="4376113"/>
            <a:ext cx="991303" cy="1598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 smtClean="0"/>
              <a:t>Mask generation</a:t>
            </a:r>
            <a:endParaRPr lang="en-US" sz="800" dirty="0"/>
          </a:p>
        </p:txBody>
      </p:sp>
      <p:pic>
        <p:nvPicPr>
          <p:cNvPr id="214" name="Image 2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19" y="1205137"/>
            <a:ext cx="1515155" cy="1015760"/>
          </a:xfrm>
          <a:prstGeom prst="rect">
            <a:avLst/>
          </a:prstGeom>
        </p:spPr>
      </p:pic>
      <p:pic>
        <p:nvPicPr>
          <p:cNvPr id="215" name="Image 2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3" y="1191026"/>
            <a:ext cx="1383423" cy="1078115"/>
          </a:xfrm>
          <a:prstGeom prst="rect">
            <a:avLst/>
          </a:prstGeom>
        </p:spPr>
      </p:pic>
      <p:pic>
        <p:nvPicPr>
          <p:cNvPr id="225" name="Image 22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71" y="3550456"/>
            <a:ext cx="469615" cy="314830"/>
          </a:xfrm>
          <a:prstGeom prst="rect">
            <a:avLst/>
          </a:prstGeom>
        </p:spPr>
      </p:pic>
      <p:pic>
        <p:nvPicPr>
          <p:cNvPr id="226" name="Image 22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0" y="3543077"/>
            <a:ext cx="437353" cy="340833"/>
          </a:xfrm>
          <a:prstGeom prst="rect">
            <a:avLst/>
          </a:prstGeom>
        </p:spPr>
      </p:pic>
      <p:sp>
        <p:nvSpPr>
          <p:cNvPr id="227" name="ZoneTexte 226"/>
          <p:cNvSpPr txBox="1"/>
          <p:nvPr/>
        </p:nvSpPr>
        <p:spPr>
          <a:xfrm>
            <a:off x="4585250" y="3608162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Ortho-</a:t>
            </a:r>
            <a:r>
              <a:rPr lang="fr-FR" sz="1100" dirty="0" err="1" smtClean="0"/>
              <a:t>ready</a:t>
            </a:r>
            <a:r>
              <a:rPr lang="fr-FR" sz="1100" dirty="0" smtClean="0"/>
              <a:t> images</a:t>
            </a:r>
            <a:endParaRPr lang="fr-FR" sz="1100" dirty="0"/>
          </a:p>
        </p:txBody>
      </p:sp>
      <p:pic>
        <p:nvPicPr>
          <p:cNvPr id="228" name="Image 2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32171" r="31412" b="38090"/>
          <a:stretch/>
        </p:blipFill>
        <p:spPr>
          <a:xfrm>
            <a:off x="2663841" y="5142004"/>
            <a:ext cx="890955" cy="804985"/>
          </a:xfrm>
          <a:prstGeom prst="rect">
            <a:avLst/>
          </a:prstGeom>
        </p:spPr>
      </p:pic>
      <p:cxnSp>
        <p:nvCxnSpPr>
          <p:cNvPr id="230" name="Connecteur droit avec flèche 229"/>
          <p:cNvCxnSpPr>
            <a:stCxn id="107" idx="2"/>
            <a:endCxn id="200" idx="0"/>
          </p:cNvCxnSpPr>
          <p:nvPr/>
        </p:nvCxnSpPr>
        <p:spPr>
          <a:xfrm>
            <a:off x="2467080" y="2668908"/>
            <a:ext cx="0" cy="21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/>
          <p:cNvCxnSpPr>
            <a:stCxn id="200" idx="2"/>
            <a:endCxn id="201" idx="0"/>
          </p:cNvCxnSpPr>
          <p:nvPr/>
        </p:nvCxnSpPr>
        <p:spPr>
          <a:xfrm>
            <a:off x="2467080" y="3048109"/>
            <a:ext cx="28741" cy="246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avec flèche 233"/>
          <p:cNvCxnSpPr>
            <a:stCxn id="201" idx="2"/>
            <a:endCxn id="225" idx="0"/>
          </p:cNvCxnSpPr>
          <p:nvPr/>
        </p:nvCxnSpPr>
        <p:spPr>
          <a:xfrm flipH="1">
            <a:off x="2467079" y="3454494"/>
            <a:ext cx="28742" cy="9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avec flèche 235"/>
          <p:cNvCxnSpPr>
            <a:stCxn id="225" idx="2"/>
            <a:endCxn id="202" idx="0"/>
          </p:cNvCxnSpPr>
          <p:nvPr/>
        </p:nvCxnSpPr>
        <p:spPr>
          <a:xfrm>
            <a:off x="2467079" y="3865286"/>
            <a:ext cx="28742" cy="12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/>
          <p:cNvCxnSpPr>
            <a:stCxn id="202" idx="2"/>
            <a:endCxn id="203" idx="0"/>
          </p:cNvCxnSpPr>
          <p:nvPr/>
        </p:nvCxnSpPr>
        <p:spPr>
          <a:xfrm flipH="1">
            <a:off x="2495820" y="4148230"/>
            <a:ext cx="1" cy="21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>
            <a:stCxn id="203" idx="2"/>
            <a:endCxn id="204" idx="0"/>
          </p:cNvCxnSpPr>
          <p:nvPr/>
        </p:nvCxnSpPr>
        <p:spPr>
          <a:xfrm>
            <a:off x="2495820" y="4519918"/>
            <a:ext cx="584206" cy="33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avec flèche 241"/>
          <p:cNvCxnSpPr>
            <a:stCxn id="208" idx="2"/>
            <a:endCxn id="209" idx="0"/>
          </p:cNvCxnSpPr>
          <p:nvPr/>
        </p:nvCxnSpPr>
        <p:spPr>
          <a:xfrm>
            <a:off x="3882857" y="2684909"/>
            <a:ext cx="0" cy="21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avec flèche 243"/>
          <p:cNvCxnSpPr>
            <a:stCxn id="209" idx="2"/>
            <a:endCxn id="210" idx="0"/>
          </p:cNvCxnSpPr>
          <p:nvPr/>
        </p:nvCxnSpPr>
        <p:spPr>
          <a:xfrm>
            <a:off x="3882857" y="3064110"/>
            <a:ext cx="28741" cy="246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245"/>
          <p:cNvCxnSpPr>
            <a:stCxn id="210" idx="2"/>
            <a:endCxn id="226" idx="0"/>
          </p:cNvCxnSpPr>
          <p:nvPr/>
        </p:nvCxnSpPr>
        <p:spPr>
          <a:xfrm flipH="1">
            <a:off x="3845167" y="3470495"/>
            <a:ext cx="66431" cy="7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/>
          <p:cNvCxnSpPr>
            <a:stCxn id="226" idx="2"/>
            <a:endCxn id="211" idx="0"/>
          </p:cNvCxnSpPr>
          <p:nvPr/>
        </p:nvCxnSpPr>
        <p:spPr>
          <a:xfrm>
            <a:off x="3845167" y="3883910"/>
            <a:ext cx="66431" cy="120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>
            <a:stCxn id="211" idx="2"/>
            <a:endCxn id="212" idx="0"/>
          </p:cNvCxnSpPr>
          <p:nvPr/>
        </p:nvCxnSpPr>
        <p:spPr>
          <a:xfrm flipH="1">
            <a:off x="3911597" y="4164231"/>
            <a:ext cx="1" cy="21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/>
          <p:cNvCxnSpPr>
            <a:stCxn id="212" idx="2"/>
            <a:endCxn id="204" idx="0"/>
          </p:cNvCxnSpPr>
          <p:nvPr/>
        </p:nvCxnSpPr>
        <p:spPr>
          <a:xfrm flipH="1">
            <a:off x="3080026" y="4535919"/>
            <a:ext cx="831571" cy="318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avec flèche 253"/>
          <p:cNvCxnSpPr>
            <a:stCxn id="204" idx="2"/>
            <a:endCxn id="228" idx="0"/>
          </p:cNvCxnSpPr>
          <p:nvPr/>
        </p:nvCxnSpPr>
        <p:spPr>
          <a:xfrm>
            <a:off x="3080026" y="5014025"/>
            <a:ext cx="29293" cy="127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289963" y="1187380"/>
            <a:ext cx="56220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1- </a:t>
            </a:r>
            <a:r>
              <a:rPr lang="fr-FR" dirty="0" err="1" smtClean="0"/>
              <a:t>Request</a:t>
            </a:r>
            <a:r>
              <a:rPr lang="fr-FR" dirty="0"/>
              <a:t> </a:t>
            </a:r>
            <a:r>
              <a:rPr lang="fr-FR" dirty="0" smtClean="0"/>
              <a:t>the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list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processed</a:t>
            </a:r>
            <a:r>
              <a:rPr lang="fr-FR" dirty="0" smtClean="0"/>
              <a:t> (for 1 </a:t>
            </a:r>
            <a:r>
              <a:rPr lang="fr-FR" dirty="0" err="1" smtClean="0"/>
              <a:t>tile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smtClean="0"/>
              <a:t>2- </a:t>
            </a:r>
            <a:r>
              <a:rPr lang="fr-FR" dirty="0" err="1" smtClean="0"/>
              <a:t>Analyze</a:t>
            </a:r>
            <a:r>
              <a:rPr lang="fr-FR" dirty="0" smtClean="0"/>
              <a:t> and </a:t>
            </a:r>
            <a:r>
              <a:rPr lang="fr-FR" dirty="0" err="1" smtClean="0"/>
              <a:t>build</a:t>
            </a:r>
            <a:r>
              <a:rPr lang="fr-FR" dirty="0" smtClean="0"/>
              <a:t> the </a:t>
            </a:r>
            <a:r>
              <a:rPr lang="fr-FR" dirty="0" err="1" smtClean="0"/>
              <a:t>task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3- </a:t>
            </a:r>
            <a:r>
              <a:rPr lang="fr-FR" dirty="0" err="1" smtClean="0"/>
              <a:t>Download</a:t>
            </a:r>
            <a:r>
              <a:rPr lang="fr-FR" dirty="0" smtClean="0"/>
              <a:t> </a:t>
            </a:r>
            <a:r>
              <a:rPr lang="fr-FR" dirty="0" err="1" smtClean="0"/>
              <a:t>products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processed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4- </a:t>
            </a:r>
            <a:r>
              <a:rPr lang="fr-FR" dirty="0" err="1" smtClean="0"/>
              <a:t>Execute</a:t>
            </a:r>
            <a:r>
              <a:rPr lang="fr-FR" dirty="0" smtClean="0"/>
              <a:t> the </a:t>
            </a:r>
            <a:r>
              <a:rPr lang="fr-FR" dirty="0" err="1" smtClean="0"/>
              <a:t>processing</a:t>
            </a:r>
            <a:r>
              <a:rPr lang="fr-FR" dirty="0" smtClean="0"/>
              <a:t> pipelines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Dask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 rot="19890390">
            <a:off x="6995841" y="3907257"/>
            <a:ext cx="1515155" cy="2087104"/>
            <a:chOff x="6995841" y="3907257"/>
            <a:chExt cx="1515155" cy="2087104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841" y="3907257"/>
              <a:ext cx="1515155" cy="1015760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841" y="4916246"/>
              <a:ext cx="1515155" cy="1078115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7426632" y="4632608"/>
            <a:ext cx="625987" cy="60302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6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vertures sans photo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PT Marque CNES 2021" id="{5E3F5F65-F1AD-489B-AA9F-5A26043E0E14}" vid="{C903AEC8-7A27-44BA-B3D8-22257E3C6112}"/>
    </a:ext>
  </a:extLst>
</a:theme>
</file>

<file path=ppt/theme/theme2.xml><?xml version="1.0" encoding="utf-8"?>
<a:theme xmlns:a="http://schemas.openxmlformats.org/drawingml/2006/main" name="Contenu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PT Marque CNES 2021" id="{5E3F5F65-F1AD-489B-AA9F-5A26043E0E14}" vid="{61A6808B-5044-4130-B27D-DFA98DCB14A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80e229-d1f0-4dea-859f-b8c45efabb7a"/>
    <Rédacteur xmlns="106ead56-e7d2-438d-8d5b-ca081f85e72b">
      <UserInfo>
        <DisplayName/>
        <AccountId xsi:nil="true"/>
        <AccountType/>
      </UserInfo>
    </Rédacteur>
    <Métier xmlns="106ead56-e7d2-438d-8d5b-ca081f85e72b" xsi:nil="true"/>
    <Phase_x0020_projet xmlns="106ead56-e7d2-438d-8d5b-ca081f85e72b" xsi:nil="true"/>
    <Transmission_x0020_de_x0020_connaissance xmlns="106ead56-e7d2-438d-8d5b-ca081f85e72b" xsi:nil="true"/>
    <Reference xmlns="1480e229-d1f0-4dea-859f-b8c45efabb7a" xsi:nil="true"/>
    <Versiondudocument xmlns="1480e229-d1f0-4dea-859f-b8c45efabb7a" xsi:nil="true"/>
    <m87c471c6bd344bca5d69bd9ba6ed2b9 xmlns="1480e229-d1f0-4dea-859f-b8c45efabb7a">
      <Terms xmlns="http://schemas.microsoft.com/office/infopath/2007/PartnerControls"/>
    </m87c471c6bd344bca5d69bd9ba6ed2b9>
    <Datedudocument xmlns="1480e229-d1f0-4dea-859f-b8c45efabb7a" xsi:nil="true"/>
    <Laboratoire xmlns="106ead56-e7d2-438d-8d5b-ca081f85e72b" xsi:nil="true"/>
    <Type_x0020_de_x0020_doc xmlns="106ead56-e7d2-438d-8d5b-ca081f85e7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DSO_SI" ma:contentTypeID="0x0101008BA2EC32BB3849CFA34975D0F55D50D00069C1B9FD2925374DA67254552129660D004F13DB54B9412D4C90CFC1AA322EFFBB" ma:contentTypeVersion="32" ma:contentTypeDescription="" ma:contentTypeScope="" ma:versionID="83740f605e0b53a817feecdac5df35c1">
  <xsd:schema xmlns:xsd="http://www.w3.org/2001/XMLSchema" xmlns:xs="http://www.w3.org/2001/XMLSchema" xmlns:p="http://schemas.microsoft.com/office/2006/metadata/properties" xmlns:ns2="1480e229-d1f0-4dea-859f-b8c45efabb7a" xmlns:ns3="106ead56-e7d2-438d-8d5b-ca081f85e72b" targetNamespace="http://schemas.microsoft.com/office/2006/metadata/properties" ma:root="true" ma:fieldsID="89376bbe4b79cf69c5471ba1e23dddf6" ns2:_="" ns3:_="">
    <xsd:import namespace="1480e229-d1f0-4dea-859f-b8c45efabb7a"/>
    <xsd:import namespace="106ead56-e7d2-438d-8d5b-ca081f85e72b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Versiondudocument" minOccurs="0"/>
                <xsd:element ref="ns2:Datedudocument" minOccurs="0"/>
                <xsd:element ref="ns2:m87c471c6bd344bca5d69bd9ba6ed2b9" minOccurs="0"/>
                <xsd:element ref="ns2:TaxCatchAll" minOccurs="0"/>
                <xsd:element ref="ns2:TaxCatchAllLabel" minOccurs="0"/>
                <xsd:element ref="ns3:Laboratoire" minOccurs="0"/>
                <xsd:element ref="ns3:Métier" minOccurs="0"/>
                <xsd:element ref="ns3:Phase_x0020_projet" minOccurs="0"/>
                <xsd:element ref="ns3:Transmission_x0020_de_x0020_connaissance" minOccurs="0"/>
                <xsd:element ref="ns3:Type_x0020_de_x0020_doc" minOccurs="0"/>
                <xsd:element ref="ns3:Rédacteu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éférence du document" ma:internalName="Reference">
      <xsd:simpleType>
        <xsd:restriction base="dms:Text">
          <xsd:maxLength value="255"/>
        </xsd:restriction>
      </xsd:simpleType>
    </xsd:element>
    <xsd:element name="Versiondudocument" ma:index="9" nillable="true" ma:displayName="Version du document" ma:internalName="Versiondudocument">
      <xsd:simpleType>
        <xsd:restriction base="dms:Text">
          <xsd:maxLength value="255"/>
        </xsd:restriction>
      </xsd:simpleType>
    </xsd:element>
    <xsd:element name="Datedudocument" ma:index="10" nillable="true" ma:displayName="Date du document" ma:format="DateOnly" ma:internalName="Datedudocument">
      <xsd:simpleType>
        <xsd:restriction base="dms:DateTime"/>
      </xsd:simpleType>
    </xsd:element>
    <xsd:element name="m87c471c6bd344bca5d69bd9ba6ed2b9" ma:index="11" nillable="true" ma:taxonomy="true" ma:internalName="m87c471c6bd344bca5d69bd9ba6ed2b9" ma:taxonomyFieldName="Classification" ma:displayName="Classification" ma:default="" ma:fieldId="{687c471c-6bd3-44bc-a5d6-9bd9ba6ed2b9}" ma:sspId="43899476-92d5-47bd-aa4b-8ef5a50c3054" ma:termSetId="b5b6ba9c-22e9-463a-bed9-64f7977048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67bc497a-f920-4ab1-988f-c62948c68b56}" ma:internalName="TaxCatchAll" ma:showField="CatchAllData" ma:web="106ead56-e7d2-438d-8d5b-ca081f85e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67bc497a-f920-4ab1-988f-c62948c68b56}" ma:internalName="TaxCatchAllLabel" ma:readOnly="true" ma:showField="CatchAllDataLabel" ma:web="106ead56-e7d2-438d-8d5b-ca081f85e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ead56-e7d2-438d-8d5b-ca081f85e72b" elementFormDefault="qualified">
    <xsd:import namespace="http://schemas.microsoft.com/office/2006/documentManagement/types"/>
    <xsd:import namespace="http://schemas.microsoft.com/office/infopath/2007/PartnerControls"/>
    <xsd:element name="Laboratoire" ma:index="15" nillable="true" ma:displayName="Laboratoire" ma:format="Dropdown" ma:internalName="Laboratoire">
      <xsd:simpleType>
        <xsd:restriction base="dms:Choice">
          <xsd:enumeration value="CESBIO"/>
          <xsd:enumeration value="LEGOS"/>
        </xsd:restriction>
      </xsd:simpleType>
    </xsd:element>
    <xsd:element name="Métier" ma:index="16" nillable="true" ma:displayName="Métier" ma:format="Dropdown" ma:internalName="M_x00e9_tier">
      <xsd:simpleType>
        <xsd:restriction base="dms:Choice">
          <xsd:enumeration value="Instrumentation Radar"/>
          <xsd:enumeration value="Algorithmie traitement et produit radar"/>
          <xsd:enumeration value="Instrument"/>
          <xsd:enumeration value="Optique"/>
          <xsd:enumeration value="Chaine détection"/>
          <xsd:enumeration value="Analyse et produit image"/>
          <xsd:enumeration value="Qualité image"/>
          <xsd:enumeration value="Physique mesure optique"/>
        </xsd:restriction>
      </xsd:simpleType>
    </xsd:element>
    <xsd:element name="Phase_x0020_projet" ma:index="17" nillable="true" ma:displayName="Phase projet" ma:format="Dropdown" ma:internalName="Phase_x0020_projet">
      <xsd:simpleType>
        <xsd:restriction base="dms:Choice">
          <xsd:enumeration value="RetT"/>
          <xsd:enumeration value="Développement"/>
          <xsd:enumeration value="Exploitation"/>
        </xsd:restriction>
      </xsd:simpleType>
    </xsd:element>
    <xsd:element name="Transmission_x0020_de_x0020_connaissance" ma:index="18" nillable="true" ma:displayName="Transmission de connaissance" ma:format="Dropdown" ma:internalName="Transmission_x0020_de_x0020_connaissance">
      <xsd:simpleType>
        <xsd:restriction base="dms:Choice">
          <xsd:enumeration value="Séminaire"/>
          <xsd:enumeration value="Sensibilisation"/>
          <xsd:enumeration value="Cours"/>
        </xsd:restriction>
      </xsd:simpleType>
    </xsd:element>
    <xsd:element name="Type_x0020_de_x0020_doc" ma:index="19" nillable="true" ma:displayName="Type de doc" ma:format="Dropdown" ma:internalName="Type_x0020_de_x0020_doc">
      <xsd:simpleType>
        <xsd:restriction base="dms:Choice">
          <xsd:enumeration value="CCTP"/>
          <xsd:enumeration value="CR réunion"/>
          <xsd:enumeration value="FCA"/>
          <xsd:enumeration value="Lettre"/>
          <xsd:enumeration value="Note technique"/>
          <xsd:enumeration value="Publication"/>
          <xsd:enumeration value="Présentation"/>
        </xsd:restriction>
      </xsd:simpleType>
    </xsd:element>
    <xsd:element name="Rédacteur" ma:index="20" nillable="true" ma:displayName="Rédacteur" ma:list="UserInfo" ma:SharePointGroup="0" ma:internalName="R_x00e9_dacteu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43899476-92d5-47bd-aa4b-8ef5a50c3054" ContentTypeId="0x0101008BA2EC32BB3849CFA34975D0F55D50D0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787F54-8D9D-4530-9CCD-E7E1651F5B8A}">
  <ds:schemaRefs>
    <ds:schemaRef ds:uri="1480e229-d1f0-4dea-859f-b8c45efabb7a"/>
    <ds:schemaRef ds:uri="http://schemas.microsoft.com/office/2006/documentManagement/types"/>
    <ds:schemaRef ds:uri="106ead56-e7d2-438d-8d5b-ca081f85e72b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99EAFE-BBBB-45DD-A241-F2FFEF8BC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0e229-d1f0-4dea-859f-b8c45efabb7a"/>
    <ds:schemaRef ds:uri="106ead56-e7d2-438d-8d5b-ca081f85e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E45C34-860E-44C8-97FD-217E98D0993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5B55DC6F-A0B3-4F44-B95F-5053F5956F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</TotalTime>
  <Words>903</Words>
  <Application>Microsoft Office PowerPoint</Application>
  <PresentationFormat>Grand écran</PresentationFormat>
  <Paragraphs>202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Consolas</vt:lpstr>
      <vt:lpstr>Courier New</vt:lpstr>
      <vt:lpstr>Wingdings</vt:lpstr>
      <vt:lpstr>Couvertures sans photo</vt:lpstr>
      <vt:lpstr>Contenu</vt:lpstr>
      <vt:lpstr>S1Tiling sentinel-1 Pre-Processing  </vt:lpstr>
      <vt:lpstr>Objectives </vt:lpstr>
      <vt:lpstr>Sentinel-1 Observation Scenario</vt:lpstr>
      <vt:lpstr>Sentinel-1 Observation Scenario</vt:lpstr>
      <vt:lpstr>How to use sentinel-1 time series</vt:lpstr>
      <vt:lpstr>S1tiling: an ARD Processing Chain for S1</vt:lpstr>
      <vt:lpstr>Présentation PowerPoint</vt:lpstr>
      <vt:lpstr>Processing</vt:lpstr>
      <vt:lpstr>S1Tiling pipeline</vt:lpstr>
      <vt:lpstr>How to use it ?</vt:lpstr>
      <vt:lpstr>How to use it ?</vt:lpstr>
      <vt:lpstr>How to use it ?</vt:lpstr>
      <vt:lpstr>Inside S1Tiling</vt:lpstr>
      <vt:lpstr>Distribution</vt:lpstr>
      <vt:lpstr>User projects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Koleck Thierry</cp:lastModifiedBy>
  <cp:revision>124</cp:revision>
  <dcterms:created xsi:type="dcterms:W3CDTF">2020-10-19T14:07:03Z</dcterms:created>
  <dcterms:modified xsi:type="dcterms:W3CDTF">2024-11-19T14:50:15Z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0x0101008BA2EC32BB3849CFA34975D0F55D50D00069C1B9FD2925374DA67254552129660D004F13DB54B9412D4C90CFC1AA322EFFBB</vt:lpwstr>
  </property>
  <property fmtid="{D5CDD505-2E9C-101B-9397-08002B2CF9AE}" pid="3" name="cfCentres">
    <vt:lpwstr>26;#Kourou|10e6e4f8-5444-4c46-91d9-1d88f2248fca;#2;#Toulouse|4631c293-d816-4767-8a32-a2fe4467ee72;#34;#Aire sur Adour|bb0d4b2a-cf9c-4ecf-a138-975cb305a5a3;#76;#CST|dcfdef51-9dac-43a6-8a2b-f174591fada0;#115;#Externe|433a1d26-7970-4033-a889-663dbc8acbde</vt:lpwstr>
  </property>
  <property fmtid="{D5CDD505-2E9C-101B-9397-08002B2CF9AE}" pid="4" name="Classification">
    <vt:lpwstr/>
  </property>
</Properties>
</file>