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5" r:id="rId3"/>
    <p:sldId id="262" r:id="rId4"/>
    <p:sldId id="267" r:id="rId5"/>
    <p:sldId id="276" r:id="rId6"/>
    <p:sldId id="272" r:id="rId7"/>
    <p:sldId id="278" r:id="rId8"/>
    <p:sldId id="279" r:id="rId9"/>
  </p:sldIdLst>
  <p:sldSz cx="9904413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1"/>
    <a:srgbClr val="EC7305"/>
    <a:srgbClr val="FF3300"/>
    <a:srgbClr val="004D86"/>
    <a:srgbClr val="EC7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>
        <p:scale>
          <a:sx n="81" d="100"/>
          <a:sy n="81" d="100"/>
        </p:scale>
        <p:origin x="-642" y="-6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07B6E430-039C-4578-B1D9-C2FC3E09ECFE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C0C6FD3E-5CD8-41F5-8E65-E4B13E1396F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9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BF12707D-6C43-4D7D-9E88-8A110A5497F5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03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19" rIns="99039" bIns="495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39" tIns="49519" rIns="99039" bIns="4951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413331F6-2083-468C-B80B-3650EF24A4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384993" y="6526776"/>
            <a:ext cx="2311030" cy="21602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02/04/2017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06425" y="6526800"/>
            <a:ext cx="5849063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67925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10" descr="Cou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743003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-194969" y="2134800"/>
            <a:ext cx="9241519" cy="86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3200" b="1" kern="1200" cap="all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2144237" y="1400400"/>
            <a:ext cx="6864308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/>
          </p:nvPr>
        </p:nvSpPr>
        <p:spPr>
          <a:xfrm>
            <a:off x="662014" y="3429000"/>
            <a:ext cx="8423909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2144657" y="4276800"/>
            <a:ext cx="6864308" cy="93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9"/>
          </p:nvPr>
        </p:nvSpPr>
        <p:spPr>
          <a:xfrm>
            <a:off x="6979517" y="4725144"/>
            <a:ext cx="2029029" cy="5032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Line 6"/>
          <p:cNvSpPr>
            <a:spLocks noChangeShapeType="1"/>
          </p:cNvSpPr>
          <p:nvPr userDrawn="1"/>
        </p:nvSpPr>
        <p:spPr bwMode="gray">
          <a:xfrm>
            <a:off x="9319778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 userDrawn="1"/>
        </p:nvSpPr>
        <p:spPr bwMode="gray">
          <a:xfrm>
            <a:off x="9221766" y="585789"/>
            <a:ext cx="194305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gray">
          <a:xfrm>
            <a:off x="9319778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gray">
          <a:xfrm>
            <a:off x="9221766" y="6053139"/>
            <a:ext cx="194305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384993" y="6526800"/>
            <a:ext cx="231103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24/11/2014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06425" y="6526800"/>
            <a:ext cx="5849063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67925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gray">
          <a:xfrm>
            <a:off x="876953" y="549275"/>
            <a:ext cx="1720" cy="554355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 rot="16200000">
            <a:off x="-1818481" y="2980536"/>
            <a:ext cx="446405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300" b="1" dirty="0">
                <a:solidFill>
                  <a:schemeClr val="tx2"/>
                </a:solidFill>
                <a:latin typeface="Arial" charset="0"/>
                <a:cs typeface="Arial" charset="0"/>
              </a:rPr>
              <a:t>SOMMAIRE</a:t>
            </a:r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10958" y="5799138"/>
            <a:ext cx="179345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7"/>
          <p:cNvSpPr>
            <a:spLocks noChangeArrowheads="1"/>
          </p:cNvSpPr>
          <p:nvPr userDrawn="1"/>
        </p:nvSpPr>
        <p:spPr bwMode="gray">
          <a:xfrm>
            <a:off x="780660" y="512764"/>
            <a:ext cx="194306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gray">
          <a:xfrm>
            <a:off x="780660" y="5986464"/>
            <a:ext cx="194306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286794" y="1486800"/>
            <a:ext cx="8423179" cy="367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EC7405"/>
              </a:buClr>
              <a:buSzPct val="80000"/>
              <a:buFont typeface="Wingdings 2" pitchFamily="18" charset="2"/>
              <a:buChar char=""/>
              <a:defRPr sz="2200" b="1" cap="all" baseline="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5" y="0"/>
            <a:ext cx="1854448" cy="90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99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10958" y="5799138"/>
            <a:ext cx="179345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384993" y="6526800"/>
            <a:ext cx="231103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02/04/2017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06425" y="6526800"/>
            <a:ext cx="5849063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67925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6" name="Groupe 5"/>
          <p:cNvGrpSpPr/>
          <p:nvPr userDrawn="1"/>
        </p:nvGrpSpPr>
        <p:grpSpPr>
          <a:xfrm>
            <a:off x="546806" y="836713"/>
            <a:ext cx="8810801" cy="179389"/>
            <a:chOff x="504825" y="801339"/>
            <a:chExt cx="8134350" cy="179389"/>
          </a:xfrm>
        </p:grpSpPr>
        <p:sp>
          <p:nvSpPr>
            <p:cNvPr id="7" name="Line 6"/>
            <p:cNvSpPr>
              <a:spLocks noChangeShapeType="1"/>
            </p:cNvSpPr>
            <p:nvPr userDrawn="1"/>
          </p:nvSpPr>
          <p:spPr bwMode="gray">
            <a:xfrm rot="5400000">
              <a:off x="4544616" y="-3113833"/>
              <a:ext cx="0" cy="8009732"/>
            </a:xfrm>
            <a:prstGeom prst="line">
              <a:avLst/>
            </a:prstGeom>
            <a:noFill/>
            <a:ln w="317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 userDrawn="1"/>
          </p:nvSpPr>
          <p:spPr bwMode="gray">
            <a:xfrm rot="5400000">
              <a:off x="8459788" y="801340"/>
              <a:ext cx="179388" cy="179387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 userDrawn="1"/>
          </p:nvSpPr>
          <p:spPr bwMode="gray">
            <a:xfrm rot="5400000">
              <a:off x="504825" y="801339"/>
              <a:ext cx="179388" cy="179388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84636" y="1340768"/>
            <a:ext cx="8735141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88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84907" y="187200"/>
            <a:ext cx="87346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95221" y="1600201"/>
            <a:ext cx="89139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  <a:p>
            <a:pPr marL="0" lvl="1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0" y="6526800"/>
            <a:ext cx="631726" cy="3312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r>
              <a:rPr lang="fr-FR" dirty="0" smtClean="0"/>
              <a:t>/10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200" b="1" kern="1200" cap="all" baseline="0">
          <a:solidFill>
            <a:srgbClr val="0051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000" kern="1200" cap="all" baseline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None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22860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Char char=""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285750" algn="l" defTabSz="914400" rtl="0" eaLnBrk="1" latinLnBrk="0" hangingPunct="1">
        <a:spcBef>
          <a:spcPct val="20000"/>
        </a:spcBef>
        <a:buClr>
          <a:srgbClr val="EC7305"/>
        </a:buClr>
        <a:buFont typeface="Wingdings 2" pitchFamily="18" charset="2"/>
        <a:buChar char="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228600" algn="l" defTabSz="914400" rtl="0" eaLnBrk="1" latinLnBrk="0" hangingPunct="1">
        <a:spcBef>
          <a:spcPct val="20000"/>
        </a:spcBef>
        <a:buClr>
          <a:srgbClr val="EC7305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Utilisateurs\pouparte\Documents\tempo_PEPS\ORTHO_S1_GRD.x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peps-vizo.cnes.fr:8081/cgi-bin/pywps.cgi?request=execute&amp;service=WPS&amp;version=1.0.0&amp;identifier=QL_S2&amp;datainputs=product=S2A_MSIL1C_20170516T105031_N0205_R051_T31TCJ_20170516T105322;ql_type=rgb;res=0;opt_type=phys;&amp;status=true&amp;storeExecuteResponse=true" TargetMode="External"/><Relationship Id="rId4" Type="http://schemas.openxmlformats.org/officeDocument/2006/relationships/hyperlink" Target="file:///D:\Utilisateurs\pouparte\Documents\tempo_PEPS\QL_S2.x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osdatacube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__valorisation_demo__.pdf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 smtClean="0"/>
              <a:t>PEPS and data processing</a:t>
            </a:r>
            <a:endParaRPr lang="en-GB" sz="2400" dirty="0" smtClean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991766" y="4077072"/>
            <a:ext cx="8017199" cy="1135728"/>
          </a:xfrm>
        </p:spPr>
        <p:txBody>
          <a:bodyPr/>
          <a:lstStyle/>
          <a:p>
            <a:r>
              <a:rPr lang="en-GB" noProof="0" dirty="0" smtClean="0"/>
              <a:t>ERWANN poupart</a:t>
            </a:r>
            <a:endParaRPr lang="en-GB" dirty="0" smtClean="0"/>
          </a:p>
          <a:p>
            <a:r>
              <a:rPr lang="en-GB" dirty="0" smtClean="0"/>
              <a:t>software ground system ENGINEER at CNES, Toulouse, France</a:t>
            </a:r>
          </a:p>
          <a:p>
            <a:r>
              <a:rPr lang="en-GB" noProof="0" dirty="0" smtClean="0"/>
              <a:t>Responsible for </a:t>
            </a:r>
            <a:r>
              <a:rPr lang="en-GB" dirty="0" smtClean="0"/>
              <a:t>PEPS DATA</a:t>
            </a:r>
            <a:r>
              <a:rPr lang="en-GB" noProof="0" dirty="0" smtClean="0"/>
              <a:t> </a:t>
            </a:r>
            <a:r>
              <a:rPr lang="en-GB" noProof="0" dirty="0" smtClean="0"/>
              <a:t>processing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32633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6022" y="221691"/>
            <a:ext cx="3816423" cy="720000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outline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Peps </a:t>
            </a:r>
            <a:r>
              <a:rPr lang="en-GB" b="1" dirty="0" err="1" smtClean="0"/>
              <a:t>hpss</a:t>
            </a:r>
            <a:r>
              <a:rPr lang="en-GB" b="1" dirty="0" smtClean="0"/>
              <a:t> data storage statistics</a:t>
            </a:r>
            <a:endParaRPr lang="en-GB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Peps data processing</a:t>
            </a:r>
            <a:r>
              <a:rPr lang="en-GB" b="1" dirty="0" smtClean="0"/>
              <a:t> today and in the near future</a:t>
            </a:r>
            <a:endParaRPr lang="en-GB" b="1" dirty="0" smtClean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5581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PEPS HPSS STORAGE statistics</a:t>
            </a:r>
            <a:endParaRPr lang="en-GB" noProof="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90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590925"/>
            <a:ext cx="9904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6677025"/>
            <a:ext cx="9904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10039350"/>
            <a:ext cx="9904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13201650"/>
            <a:ext cx="9904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16402050"/>
            <a:ext cx="9904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19230975"/>
            <a:ext cx="9904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38" y="2024062"/>
            <a:ext cx="6423453" cy="334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15" y="2024062"/>
            <a:ext cx="6837774" cy="356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69" y="1959307"/>
            <a:ext cx="6671845" cy="34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15" y="1847850"/>
            <a:ext cx="6700319" cy="352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55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3737" y="188640"/>
            <a:ext cx="6775362" cy="720000"/>
          </a:xfrm>
        </p:spPr>
        <p:txBody>
          <a:bodyPr>
            <a:normAutofit/>
          </a:bodyPr>
          <a:lstStyle/>
          <a:p>
            <a:r>
              <a:rPr lang="en-GB" dirty="0" smtClean="0"/>
              <a:t>PEPS DATA PROCESSING ARCHITECTURE</a:t>
            </a:r>
            <a:endParaRPr lang="en-GB" noProof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89" y="1972466"/>
            <a:ext cx="9517190" cy="4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4"/>
          <p:cNvGrpSpPr/>
          <p:nvPr/>
        </p:nvGrpSpPr>
        <p:grpSpPr>
          <a:xfrm>
            <a:off x="6152987" y="1124733"/>
            <a:ext cx="2429611" cy="1045826"/>
            <a:chOff x="6940505" y="891737"/>
            <a:chExt cx="2608406" cy="1067178"/>
          </a:xfrm>
        </p:grpSpPr>
        <p:pic>
          <p:nvPicPr>
            <p:cNvPr id="2052" name="Picture 4" descr="http://www.datacube.org.au/__data/assets/image/0007/45484/what-is-the-agdc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4678" y="1329396"/>
              <a:ext cx="1119145" cy="629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940505" y="891737"/>
              <a:ext cx="26084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PEPS Data &amp; Services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1711846" y="1130776"/>
            <a:ext cx="2171029" cy="943304"/>
            <a:chOff x="897354" y="3947356"/>
            <a:chExt cx="2646878" cy="900496"/>
          </a:xfrm>
        </p:grpSpPr>
        <p:pic>
          <p:nvPicPr>
            <p:cNvPr id="10" name="Picture 4" descr="http://www.datacube.org.au/__data/assets/image/0007/45484/what-is-the-agdc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6737" y="4280789"/>
              <a:ext cx="1008112" cy="567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897354" y="3947356"/>
              <a:ext cx="26468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PEPS process request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20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PEPS processing chains ON GITLAB : OTB is “</a:t>
            </a:r>
            <a:r>
              <a:rPr lang="en-GB" noProof="0" dirty="0" err="1" smtClean="0"/>
              <a:t>dockerized</a:t>
            </a:r>
            <a:r>
              <a:rPr lang="en-GB" dirty="0" smtClean="0"/>
              <a:t>”</a:t>
            </a:r>
            <a:endParaRPr lang="en-GB" noProof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43" y="1124744"/>
            <a:ext cx="878262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19758" y="5301208"/>
            <a:ext cx="248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3" action="ppaction://hlinkpres?slideindex=1&amp;slidetitle="/>
              </a:rPr>
              <a:t>ORTHO_S1_GRD.xml</a:t>
            </a:r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1072158" y="59492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4" action="ppaction://hlinkpres?slideindex=1&amp;slidetitle="/>
              </a:rPr>
              <a:t>QL_S2.xml</a:t>
            </a:r>
            <a:endParaRPr lang="en-GB" dirty="0"/>
          </a:p>
        </p:txBody>
      </p:sp>
      <p:sp>
        <p:nvSpPr>
          <p:cNvPr id="11" name="ZoneTexte 10"/>
          <p:cNvSpPr txBox="1"/>
          <p:nvPr/>
        </p:nvSpPr>
        <p:spPr>
          <a:xfrm>
            <a:off x="2863974" y="594928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hlinkClick r:id="rId5"/>
              </a:rPr>
              <a:t>Launch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6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peps</a:t>
            </a:r>
            <a:r>
              <a:rPr lang="en-GB" noProof="0" dirty="0" smtClean="0"/>
              <a:t> processing in the future</a:t>
            </a:r>
            <a:endParaRPr lang="en-GB" noProof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59718" y="1196752"/>
            <a:ext cx="8760059" cy="4824536"/>
          </a:xfrm>
        </p:spPr>
        <p:txBody>
          <a:bodyPr>
            <a:normAutofit/>
          </a:bodyPr>
          <a:lstStyle/>
          <a:p>
            <a:pPr marL="358775" lvl="1">
              <a:lnSpc>
                <a:spcPct val="80000"/>
              </a:lnSpc>
              <a:defRPr/>
            </a:pPr>
            <a:endParaRPr lang="fr-FR" sz="1700" dirty="0" smtClean="0"/>
          </a:p>
          <a:p>
            <a:pPr marL="358775" lvl="1">
              <a:lnSpc>
                <a:spcPct val="80000"/>
              </a:lnSpc>
              <a:defRPr/>
            </a:pPr>
            <a:endParaRPr lang="fr-FR" sz="1700" dirty="0"/>
          </a:p>
          <a:p>
            <a:pPr marL="358775" lvl="1">
              <a:lnSpc>
                <a:spcPct val="80000"/>
              </a:lnSpc>
              <a:defRPr/>
            </a:pPr>
            <a:endParaRPr lang="fr-FR" sz="1700" dirty="0" smtClean="0"/>
          </a:p>
          <a:p>
            <a:pPr marL="358775" lvl="1">
              <a:lnSpc>
                <a:spcPct val="80000"/>
              </a:lnSpc>
              <a:defRPr/>
            </a:pPr>
            <a:endParaRPr lang="en-GB" sz="1700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PEPS V2 with new processing GUI : to come in September 2017</a:t>
            </a:r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GB" sz="2000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GB" sz="2000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Current prototypes development using </a:t>
            </a:r>
            <a:r>
              <a:rPr lang="en-GB" sz="2000" dirty="0" err="1" smtClean="0"/>
              <a:t>datacube</a:t>
            </a:r>
            <a:r>
              <a:rPr lang="en-GB" sz="2000" dirty="0" smtClean="0"/>
              <a:t> V2 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</a:t>
            </a:r>
            <a:r>
              <a:rPr lang="en-GB" sz="2000" u="sng" dirty="0" smtClean="0">
                <a:hlinkClick r:id="rId2"/>
              </a:rPr>
              <a:t>https://www.ceosdatacube.org</a:t>
            </a:r>
            <a:endParaRPr lang="en-GB" sz="2000" u="sng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GB" sz="2000" u="sng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GB" sz="2000" u="sng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To come : experimentation using </a:t>
            </a:r>
            <a:r>
              <a:rPr lang="en-GB" sz="2000" dirty="0" err="1" smtClean="0"/>
              <a:t>datacube</a:t>
            </a:r>
            <a:r>
              <a:rPr lang="en-GB" sz="2000" dirty="0" smtClean="0"/>
              <a:t> &amp; Spark/Hadoop API</a:t>
            </a:r>
          </a:p>
          <a:p>
            <a:pPr marL="358775" lvl="1">
              <a:lnSpc>
                <a:spcPct val="80000"/>
              </a:lnSpc>
              <a:defRPr/>
            </a:pPr>
            <a:r>
              <a:rPr lang="en-GB" sz="2000" noProof="0" dirty="0" smtClean="0"/>
              <a:t/>
            </a:r>
            <a:br>
              <a:rPr lang="en-GB" sz="2000" noProof="0" dirty="0" smtClean="0"/>
            </a:br>
            <a:endParaRPr lang="en-GB" sz="20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4574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JUPYTER notebook </a:t>
            </a:r>
            <a:r>
              <a:rPr lang="en-GB" dirty="0"/>
              <a:t>data cube experimentation in 2017</a:t>
            </a:r>
            <a:endParaRPr lang="en-GB" noProof="0" dirty="0"/>
          </a:p>
        </p:txBody>
      </p:sp>
      <p:pic>
        <p:nvPicPr>
          <p:cNvPr id="4" name="Picture 4" descr="C:\Users\A616136\Documents\CNES\Valorisation\resources\notebo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26" y="1263225"/>
            <a:ext cx="6146666" cy="482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040438" y="330621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Demo.pdf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peps</a:t>
            </a:r>
            <a:r>
              <a:rPr lang="en-GB" noProof="0" dirty="0" smtClean="0"/>
              <a:t> processing in the future</a:t>
            </a:r>
            <a:endParaRPr lang="en-GB" noProof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59718" y="1196752"/>
            <a:ext cx="8760059" cy="4824536"/>
          </a:xfrm>
        </p:spPr>
        <p:txBody>
          <a:bodyPr>
            <a:normAutofit/>
          </a:bodyPr>
          <a:lstStyle/>
          <a:p>
            <a:pPr marL="358775" lvl="1">
              <a:lnSpc>
                <a:spcPct val="80000"/>
              </a:lnSpc>
              <a:defRPr/>
            </a:pPr>
            <a:endParaRPr lang="fr-FR" sz="1700" dirty="0" smtClean="0"/>
          </a:p>
          <a:p>
            <a:pPr marL="358775" lvl="1">
              <a:lnSpc>
                <a:spcPct val="80000"/>
              </a:lnSpc>
              <a:defRPr/>
            </a:pPr>
            <a:endParaRPr lang="fr-FR" sz="1700" dirty="0"/>
          </a:p>
          <a:p>
            <a:pPr marL="358775" lvl="1">
              <a:lnSpc>
                <a:spcPct val="80000"/>
              </a:lnSpc>
              <a:defRPr/>
            </a:pPr>
            <a:endParaRPr lang="fr-FR" sz="1700" dirty="0" smtClean="0"/>
          </a:p>
          <a:p>
            <a:pPr marL="358775" lvl="1">
              <a:lnSpc>
                <a:spcPct val="80000"/>
              </a:lnSpc>
              <a:defRPr/>
            </a:pPr>
            <a:endParaRPr lang="en-GB" sz="1700" dirty="0" smtClean="0"/>
          </a:p>
          <a:p>
            <a:pPr marL="644525" lvl="1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Any Questions ?</a:t>
            </a:r>
          </a:p>
          <a:p>
            <a:pPr marL="358775" lvl="1">
              <a:lnSpc>
                <a:spcPct val="80000"/>
              </a:lnSpc>
              <a:defRPr/>
            </a:pPr>
            <a:r>
              <a:rPr lang="en-GB" sz="2000" noProof="0" dirty="0" smtClean="0"/>
              <a:t/>
            </a:r>
            <a:br>
              <a:rPr lang="en-GB" sz="2000" noProof="0" dirty="0" smtClean="0"/>
            </a:br>
            <a:endParaRPr lang="en-GB" sz="20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794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2089</TotalTime>
  <Words>106</Words>
  <Application>Microsoft Office PowerPoint</Application>
  <PresentationFormat>Personnalisé</PresentationFormat>
  <Paragraphs>39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blank</vt:lpstr>
      <vt:lpstr>Présentation PowerPoint</vt:lpstr>
      <vt:lpstr>outline</vt:lpstr>
      <vt:lpstr>PEPS HPSS STORAGE statistics</vt:lpstr>
      <vt:lpstr>PEPS DATA PROCESSING ARCHITECTURE</vt:lpstr>
      <vt:lpstr>PEPS processing chains ON GITLAB : OTB is “dockerized”</vt:lpstr>
      <vt:lpstr>peps processing in the future</vt:lpstr>
      <vt:lpstr>JUPYTER notebook data cube experimentation in 2017</vt:lpstr>
      <vt:lpstr>peps processing in the future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Baize</dc:creator>
  <cp:lastModifiedBy>Poupart Erwann</cp:lastModifiedBy>
  <cp:revision>168</cp:revision>
  <cp:lastPrinted>2017-06-06T14:24:22Z</cp:lastPrinted>
  <dcterms:created xsi:type="dcterms:W3CDTF">2013-11-14T13:14:26Z</dcterms:created>
  <dcterms:modified xsi:type="dcterms:W3CDTF">2017-06-06T14:29:46Z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